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2"/>
  </p:notesMasterIdLst>
  <p:handoutMasterIdLst>
    <p:handoutMasterId r:id="rId53"/>
  </p:handoutMasterIdLst>
  <p:sldIdLst>
    <p:sldId id="603" r:id="rId8"/>
    <p:sldId id="2340" r:id="rId9"/>
    <p:sldId id="739" r:id="rId10"/>
    <p:sldId id="2595" r:id="rId11"/>
    <p:sldId id="2574" r:id="rId12"/>
    <p:sldId id="2577" r:id="rId13"/>
    <p:sldId id="2499" r:id="rId14"/>
    <p:sldId id="2596" r:id="rId15"/>
    <p:sldId id="2578" r:id="rId16"/>
    <p:sldId id="2495" r:id="rId17"/>
    <p:sldId id="2579" r:id="rId18"/>
    <p:sldId id="2477" r:id="rId19"/>
    <p:sldId id="2539" r:id="rId20"/>
    <p:sldId id="2540" r:id="rId21"/>
    <p:sldId id="2505" r:id="rId22"/>
    <p:sldId id="2514" r:id="rId23"/>
    <p:sldId id="2598" r:id="rId24"/>
    <p:sldId id="2599" r:id="rId25"/>
    <p:sldId id="2509" r:id="rId26"/>
    <p:sldId id="2412" r:id="rId27"/>
    <p:sldId id="2508" r:id="rId28"/>
    <p:sldId id="2510" r:id="rId29"/>
    <p:sldId id="2593" r:id="rId30"/>
    <p:sldId id="2518" r:id="rId31"/>
    <p:sldId id="2414" r:id="rId32"/>
    <p:sldId id="2586" r:id="rId33"/>
    <p:sldId id="2587" r:id="rId34"/>
    <p:sldId id="2588" r:id="rId35"/>
    <p:sldId id="2592" r:id="rId36"/>
    <p:sldId id="2589" r:id="rId37"/>
    <p:sldId id="2590" r:id="rId38"/>
    <p:sldId id="2591" r:id="rId39"/>
    <p:sldId id="2575" r:id="rId40"/>
    <p:sldId id="2580" r:id="rId41"/>
    <p:sldId id="2576" r:id="rId42"/>
    <p:sldId id="2581" r:id="rId43"/>
    <p:sldId id="2582" r:id="rId44"/>
    <p:sldId id="2584" r:id="rId45"/>
    <p:sldId id="2600" r:id="rId46"/>
    <p:sldId id="2585" r:id="rId47"/>
    <p:sldId id="2594" r:id="rId48"/>
    <p:sldId id="2597" r:id="rId49"/>
    <p:sldId id="2470" r:id="rId50"/>
    <p:sldId id="582" r:id="rId5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221815"/>
    <a:srgbClr val="91A2BF"/>
    <a:srgbClr val="66BA36"/>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2/11/24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2024/2/11</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ev.mysql.com/doc/connector-python/en/connector-python-example-cursor-select.html" TargetMode="External"/><Relationship Id="rId2" Type="http://schemas.openxmlformats.org/officeDocument/2006/relationships/hyperlink" Target="https://colab.research.google.com/github/pinecone-io/examples/blob/master/docs/semantic-search.ipynb#scrollTo=JWcO7jAK-N_1"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0.xml"/><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AA2498-BB97-7E42-80A7-EF198A7BE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大模型系列 </a:t>
            </a:r>
            <a:r>
              <a:rPr lang="en-US" altLang="zh-CN" sz="4000" kern="0" dirty="0">
                <a:solidFill>
                  <a:schemeClr val="bg1"/>
                </a:solidFill>
                <a:latin typeface="Gill Sans MT" panose="020B0502020104020203" pitchFamily="34" charset="0"/>
                <a:ea typeface="+mj-ea"/>
              </a:rPr>
              <a:t>–</a:t>
            </a:r>
            <a:r>
              <a:rPr lang="zh-CN" altLang="en-US" sz="4000" kern="0" dirty="0">
                <a:solidFill>
                  <a:schemeClr val="bg1"/>
                </a:solidFill>
                <a:latin typeface="Gill Sans MT" panose="020B0502020104020203" pitchFamily="34" charset="0"/>
                <a:ea typeface="+mj-ea"/>
              </a:rPr>
              <a:t> 数据处理</a:t>
            </a:r>
            <a:endParaRPr lang="zh-CN" altLang="en-US" sz="6600" kern="0" dirty="0">
              <a:solidFill>
                <a:schemeClr val="bg1"/>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bg1"/>
                </a:solidFill>
                <a:latin typeface="Gill Sans MT" panose="020B0502020104020203" pitchFamily="34" charset="0"/>
                <a:ea typeface="+mj-ea"/>
              </a:rPr>
              <a:t>向量数据库</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406673-31FA-5143-B833-1ABD190CD239}"/>
              </a:ext>
            </a:extLst>
          </p:cNvPr>
          <p:cNvSpPr>
            <a:spLocks noGrp="1"/>
          </p:cNvSpPr>
          <p:nvPr>
            <p:ph type="title"/>
          </p:nvPr>
        </p:nvSpPr>
        <p:spPr/>
        <p:txBody>
          <a:bodyPr/>
          <a:lstStyle/>
          <a:p>
            <a:r>
              <a:rPr lang="zh-CN" altLang="en-US" dirty="0"/>
              <a:t>差异 </a:t>
            </a:r>
            <a:r>
              <a:rPr lang="en-US" altLang="zh-CN" dirty="0"/>
              <a:t>2</a:t>
            </a:r>
            <a:r>
              <a:rPr lang="zh-CN" altLang="en-US" dirty="0"/>
              <a:t>：查询方式不同</a:t>
            </a:r>
          </a:p>
        </p:txBody>
      </p:sp>
      <p:sp>
        <p:nvSpPr>
          <p:cNvPr id="5" name="内容占位符 4">
            <a:extLst>
              <a:ext uri="{FF2B5EF4-FFF2-40B4-BE49-F238E27FC236}">
                <a16:creationId xmlns:a16="http://schemas.microsoft.com/office/drawing/2014/main" id="{462E7F7E-416E-AA4B-ACC0-CD4448933745}"/>
              </a:ext>
            </a:extLst>
          </p:cNvPr>
          <p:cNvSpPr>
            <a:spLocks noGrp="1"/>
          </p:cNvSpPr>
          <p:nvPr>
            <p:ph sz="half" idx="1"/>
          </p:nvPr>
        </p:nvSpPr>
        <p:spPr/>
        <p:txBody>
          <a:bodyPr/>
          <a:lstStyle/>
          <a:p>
            <a:r>
              <a:rPr lang="zh-CN" altLang="en-US" b="1" dirty="0"/>
              <a:t>传统数据库：</a:t>
            </a:r>
            <a:r>
              <a:rPr lang="zh-CN" altLang="en-US" dirty="0"/>
              <a:t>直接处理数据，即使用</a:t>
            </a:r>
            <a:r>
              <a:rPr lang="en-US" altLang="zh-CN" dirty="0"/>
              <a:t> SQL</a:t>
            </a:r>
            <a:r>
              <a:rPr lang="zh-CN" altLang="en-US" dirty="0"/>
              <a:t> 语言对文本精确匹配与查找，输出符合查询条件数据</a:t>
            </a:r>
            <a:endParaRPr lang="en-US" altLang="zh-CN" dirty="0"/>
          </a:p>
          <a:p>
            <a:r>
              <a:rPr lang="zh-CN" altLang="en-US" b="1" dirty="0"/>
              <a:t>向量数据库：</a:t>
            </a:r>
            <a:r>
              <a:rPr lang="zh-CN" altLang="en-US" dirty="0"/>
              <a:t>将非结构化数据转化为向量，再基于向量数据库中进行存储、计算和建立索引</a:t>
            </a:r>
          </a:p>
        </p:txBody>
      </p:sp>
      <p:pic>
        <p:nvPicPr>
          <p:cNvPr id="7" name="图片 6">
            <a:extLst>
              <a:ext uri="{FF2B5EF4-FFF2-40B4-BE49-F238E27FC236}">
                <a16:creationId xmlns:a16="http://schemas.microsoft.com/office/drawing/2014/main" id="{C54D5A97-2A8A-E049-A812-005F8FA754C5}"/>
              </a:ext>
            </a:extLst>
          </p:cNvPr>
          <p:cNvPicPr>
            <a:picLocks noChangeAspect="1"/>
          </p:cNvPicPr>
          <p:nvPr/>
        </p:nvPicPr>
        <p:blipFill rotWithShape="1">
          <a:blip r:embed="rId2"/>
          <a:srcRect t="1326"/>
          <a:stretch/>
        </p:blipFill>
        <p:spPr>
          <a:xfrm>
            <a:off x="1408139" y="3026979"/>
            <a:ext cx="9380483" cy="3272607"/>
          </a:xfrm>
          <a:prstGeom prst="rect">
            <a:avLst/>
          </a:prstGeom>
        </p:spPr>
      </p:pic>
    </p:spTree>
    <p:extLst>
      <p:ext uri="{BB962C8B-B14F-4D97-AF65-F5344CB8AC3E}">
        <p14:creationId xmlns:p14="http://schemas.microsoft.com/office/powerpoint/2010/main" val="369578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648BC-428B-B748-82CF-FC535151865A}"/>
              </a:ext>
            </a:extLst>
          </p:cNvPr>
          <p:cNvSpPr>
            <a:spLocks noGrp="1"/>
          </p:cNvSpPr>
          <p:nvPr>
            <p:ph type="title"/>
          </p:nvPr>
        </p:nvSpPr>
        <p:spPr/>
        <p:txBody>
          <a:bodyPr/>
          <a:lstStyle/>
          <a:p>
            <a:r>
              <a:rPr kumimoji="1" lang="en-US" altLang="zh-CN" dirty="0"/>
              <a:t>DEMO</a:t>
            </a:r>
            <a:endParaRPr kumimoji="1" lang="zh-CN" altLang="en-US" dirty="0"/>
          </a:p>
        </p:txBody>
      </p:sp>
      <p:sp>
        <p:nvSpPr>
          <p:cNvPr id="3" name="内容占位符 2">
            <a:extLst>
              <a:ext uri="{FF2B5EF4-FFF2-40B4-BE49-F238E27FC236}">
                <a16:creationId xmlns:a16="http://schemas.microsoft.com/office/drawing/2014/main" id="{078715AC-F3BC-114C-BF76-7B0626D1A36B}"/>
              </a:ext>
            </a:extLst>
          </p:cNvPr>
          <p:cNvSpPr>
            <a:spLocks noGrp="1"/>
          </p:cNvSpPr>
          <p:nvPr>
            <p:ph sz="half" idx="1"/>
          </p:nvPr>
        </p:nvSpPr>
        <p:spPr/>
        <p:txBody>
          <a:bodyPr/>
          <a:lstStyle/>
          <a:p>
            <a:r>
              <a:rPr kumimoji="1" lang="en-US" altLang="zh-CN" sz="1400" b="1" dirty="0"/>
              <a:t>Pinecone</a:t>
            </a:r>
            <a:r>
              <a:rPr kumimoji="1" lang="zh-CN" altLang="en-US" sz="1400" dirty="0"/>
              <a:t>：</a:t>
            </a:r>
            <a:r>
              <a:rPr kumimoji="1" lang="en-US" altLang="zh-CN" sz="1400" dirty="0">
                <a:hlinkClick r:id="rId2"/>
              </a:rPr>
              <a:t>https://colab.research.google.com/github/pinecone-io/examples/blob/master/docs/semantic-search.ipynb#scrollTo=JWcO7jAK-N_1</a:t>
            </a:r>
            <a:endParaRPr kumimoji="1" lang="en-US" altLang="zh-CN" sz="1400" dirty="0"/>
          </a:p>
          <a:p>
            <a:r>
              <a:rPr kumimoji="1" lang="en-US" altLang="zh-CN" sz="1400" b="1" dirty="0"/>
              <a:t>MySQL</a:t>
            </a:r>
            <a:r>
              <a:rPr kumimoji="1" lang="zh-CN" altLang="en-US" sz="1400" b="1" dirty="0"/>
              <a:t>：</a:t>
            </a:r>
            <a:r>
              <a:rPr kumimoji="1" lang="en-US" altLang="zh-CN" sz="1400" b="1" dirty="0"/>
              <a:t> </a:t>
            </a:r>
            <a:r>
              <a:rPr kumimoji="1" lang="en-US" altLang="zh-CN" sz="1400" dirty="0">
                <a:hlinkClick r:id="rId3"/>
              </a:rPr>
              <a:t>https://dev.mysql.com/doc/connector-python/en/connector-python-example-cursor-select.html</a:t>
            </a:r>
            <a:endParaRPr kumimoji="1" lang="en-US" altLang="zh-CN" sz="1400" dirty="0"/>
          </a:p>
          <a:p>
            <a:endParaRPr kumimoji="1" lang="zh-CN" altLang="en-US" sz="1400" dirty="0"/>
          </a:p>
        </p:txBody>
      </p:sp>
    </p:spTree>
    <p:extLst>
      <p:ext uri="{BB962C8B-B14F-4D97-AF65-F5344CB8AC3E}">
        <p14:creationId xmlns:p14="http://schemas.microsoft.com/office/powerpoint/2010/main" val="179547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2.</a:t>
            </a:r>
            <a:r>
              <a:rPr lang="zh-CN" altLang="en-US" dirty="0"/>
              <a:t> </a:t>
            </a:r>
            <a:r>
              <a:rPr lang="en-US" altLang="zh-CN" dirty="0"/>
              <a:t>Vector</a:t>
            </a:r>
            <a:r>
              <a:rPr lang="zh-CN" altLang="en-US" dirty="0"/>
              <a:t> </a:t>
            </a:r>
            <a:r>
              <a:rPr lang="en-US" altLang="zh-CN" dirty="0"/>
              <a:t>DB</a:t>
            </a:r>
          </a:p>
          <a:p>
            <a:r>
              <a:rPr lang="zh-CN" altLang="en-US" dirty="0"/>
              <a:t>原理、功能、特点</a:t>
            </a:r>
          </a:p>
        </p:txBody>
      </p:sp>
    </p:spTree>
    <p:extLst>
      <p:ext uri="{BB962C8B-B14F-4D97-AF65-F5344CB8AC3E}">
        <p14:creationId xmlns:p14="http://schemas.microsoft.com/office/powerpoint/2010/main" val="168931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902B75-936D-CF44-AF99-E1C20741BFDF}"/>
              </a:ext>
            </a:extLst>
          </p:cNvPr>
          <p:cNvSpPr>
            <a:spLocks noGrp="1"/>
          </p:cNvSpPr>
          <p:nvPr>
            <p:ph type="title"/>
          </p:nvPr>
        </p:nvSpPr>
        <p:spPr/>
        <p:txBody>
          <a:bodyPr/>
          <a:lstStyle/>
          <a:p>
            <a:r>
              <a:rPr lang="zh-CN" altLang="en-US" dirty="0"/>
              <a:t>向量存储需要新的数据库</a:t>
            </a:r>
          </a:p>
        </p:txBody>
      </p:sp>
      <p:sp>
        <p:nvSpPr>
          <p:cNvPr id="3" name="内容占位符 2">
            <a:extLst>
              <a:ext uri="{FF2B5EF4-FFF2-40B4-BE49-F238E27FC236}">
                <a16:creationId xmlns:a16="http://schemas.microsoft.com/office/drawing/2014/main" id="{A13C562C-B204-A043-9C27-0D7F503B878A}"/>
              </a:ext>
            </a:extLst>
          </p:cNvPr>
          <p:cNvSpPr>
            <a:spLocks noGrp="1"/>
          </p:cNvSpPr>
          <p:nvPr>
            <p:ph sz="half" idx="1"/>
          </p:nvPr>
        </p:nvSpPr>
        <p:spPr/>
        <p:txBody>
          <a:bodyPr/>
          <a:lstStyle/>
          <a:p>
            <a:r>
              <a:rPr lang="zh-CN" altLang="en-US" dirty="0"/>
              <a:t>随移动互联网发展，非结构化数据越来越常见。为让计算机理解和处理非结构化数据，</a:t>
            </a:r>
            <a:r>
              <a:rPr lang="en-US" altLang="zh-CN" dirty="0"/>
              <a:t>Embedding</a:t>
            </a:r>
            <a:r>
              <a:rPr lang="zh-CN" altLang="en-US" dirty="0"/>
              <a:t> 将各式数据转换为 </a:t>
            </a:r>
            <a:r>
              <a:rPr lang="en-US" altLang="zh-CN" dirty="0"/>
              <a:t>Vector</a:t>
            </a:r>
            <a:r>
              <a:rPr lang="zh-CN" altLang="en-US" dirty="0"/>
              <a:t> 数据。通过数据库存储和索引 </a:t>
            </a:r>
            <a:r>
              <a:rPr lang="en-US" altLang="zh-CN" dirty="0"/>
              <a:t>Vector</a:t>
            </a:r>
            <a:r>
              <a:rPr lang="zh-CN" altLang="en-US" dirty="0"/>
              <a:t> 数据，分析 </a:t>
            </a:r>
            <a:r>
              <a:rPr lang="en-US" altLang="zh-CN" dirty="0"/>
              <a:t>Vector</a:t>
            </a:r>
            <a:r>
              <a:rPr lang="zh-CN" altLang="en-US" dirty="0"/>
              <a:t> 间相关性。</a:t>
            </a:r>
          </a:p>
          <a:p>
            <a:endParaRPr lang="zh-CN" altLang="en-US" dirty="0"/>
          </a:p>
          <a:p>
            <a:endParaRPr kumimoji="1" lang="zh-CN" altLang="en-US" dirty="0"/>
          </a:p>
        </p:txBody>
      </p:sp>
      <p:grpSp>
        <p:nvGrpSpPr>
          <p:cNvPr id="11" name="组合 10">
            <a:extLst>
              <a:ext uri="{FF2B5EF4-FFF2-40B4-BE49-F238E27FC236}">
                <a16:creationId xmlns:a16="http://schemas.microsoft.com/office/drawing/2014/main" id="{2CABAAFF-1DCC-5D42-A55D-F54A88D5881F}"/>
              </a:ext>
            </a:extLst>
          </p:cNvPr>
          <p:cNvGrpSpPr/>
          <p:nvPr/>
        </p:nvGrpSpPr>
        <p:grpSpPr>
          <a:xfrm>
            <a:off x="721074" y="2924866"/>
            <a:ext cx="10866034" cy="3158441"/>
            <a:chOff x="844873" y="2830273"/>
            <a:chExt cx="10866034" cy="3158441"/>
          </a:xfrm>
        </p:grpSpPr>
        <p:pic>
          <p:nvPicPr>
            <p:cNvPr id="5" name="图片 4">
              <a:extLst>
                <a:ext uri="{FF2B5EF4-FFF2-40B4-BE49-F238E27FC236}">
                  <a16:creationId xmlns:a16="http://schemas.microsoft.com/office/drawing/2014/main" id="{E4DD62C8-6A45-7948-A512-7A1550EFE6F1}"/>
                </a:ext>
              </a:extLst>
            </p:cNvPr>
            <p:cNvPicPr>
              <a:picLocks noChangeAspect="1"/>
            </p:cNvPicPr>
            <p:nvPr/>
          </p:nvPicPr>
          <p:blipFill rotWithShape="1">
            <a:blip r:embed="rId2"/>
            <a:srcRect t="19091" b="4155"/>
            <a:stretch/>
          </p:blipFill>
          <p:spPr>
            <a:xfrm>
              <a:off x="844873" y="3350616"/>
              <a:ext cx="10866034" cy="2638098"/>
            </a:xfrm>
            <a:prstGeom prst="rect">
              <a:avLst/>
            </a:prstGeom>
          </p:spPr>
        </p:pic>
        <p:sp>
          <p:nvSpPr>
            <p:cNvPr id="7" name="矩形 6">
              <a:extLst>
                <a:ext uri="{FF2B5EF4-FFF2-40B4-BE49-F238E27FC236}">
                  <a16:creationId xmlns:a16="http://schemas.microsoft.com/office/drawing/2014/main" id="{3AF5909D-F51D-394C-8AB9-08671C0316C5}"/>
                </a:ext>
              </a:extLst>
            </p:cNvPr>
            <p:cNvSpPr/>
            <p:nvPr/>
          </p:nvSpPr>
          <p:spPr>
            <a:xfrm>
              <a:off x="1538556" y="2830274"/>
              <a:ext cx="994439"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Key-Value</a:t>
              </a:r>
              <a:endParaRPr lang="zh-CN" altLang="en-US" sz="1400" dirty="0">
                <a:latin typeface="Futura Medium" panose="020B0602020204020303" pitchFamily="34" charset="-79"/>
                <a:cs typeface="Futura Medium" panose="020B0602020204020303" pitchFamily="34" charset="-79"/>
              </a:endParaRPr>
            </a:p>
          </p:txBody>
        </p:sp>
        <p:sp>
          <p:nvSpPr>
            <p:cNvPr id="8" name="矩形 7">
              <a:extLst>
                <a:ext uri="{FF2B5EF4-FFF2-40B4-BE49-F238E27FC236}">
                  <a16:creationId xmlns:a16="http://schemas.microsoft.com/office/drawing/2014/main" id="{231FC037-043E-4D44-967E-26DDC083C77F}"/>
                </a:ext>
              </a:extLst>
            </p:cNvPr>
            <p:cNvSpPr/>
            <p:nvPr/>
          </p:nvSpPr>
          <p:spPr>
            <a:xfrm>
              <a:off x="4108335" y="2830274"/>
              <a:ext cx="994183"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Document</a:t>
              </a:r>
              <a:endParaRPr lang="zh-CN" altLang="en-US" sz="1400" dirty="0">
                <a:latin typeface="Futura Medium" panose="020B0602020204020303" pitchFamily="34" charset="-79"/>
                <a:cs typeface="Futura Medium" panose="020B0602020204020303" pitchFamily="34" charset="-79"/>
              </a:endParaRPr>
            </a:p>
          </p:txBody>
        </p:sp>
        <p:sp>
          <p:nvSpPr>
            <p:cNvPr id="9" name="矩形 8">
              <a:extLst>
                <a:ext uri="{FF2B5EF4-FFF2-40B4-BE49-F238E27FC236}">
                  <a16:creationId xmlns:a16="http://schemas.microsoft.com/office/drawing/2014/main" id="{59F9D2B1-51DB-F24F-81F7-A61D73AB6D07}"/>
                </a:ext>
              </a:extLst>
            </p:cNvPr>
            <p:cNvSpPr/>
            <p:nvPr/>
          </p:nvSpPr>
          <p:spPr>
            <a:xfrm>
              <a:off x="6914598" y="2830273"/>
              <a:ext cx="714042"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Graph</a:t>
              </a:r>
              <a:endParaRPr lang="zh-CN" altLang="en-US" sz="1400" dirty="0">
                <a:latin typeface="Futura Medium" panose="020B0602020204020303" pitchFamily="34" charset="-79"/>
                <a:cs typeface="Futura Medium" panose="020B0602020204020303" pitchFamily="34" charset="-79"/>
              </a:endParaRPr>
            </a:p>
          </p:txBody>
        </p:sp>
        <p:sp>
          <p:nvSpPr>
            <p:cNvPr id="10" name="矩形 9">
              <a:extLst>
                <a:ext uri="{FF2B5EF4-FFF2-40B4-BE49-F238E27FC236}">
                  <a16:creationId xmlns:a16="http://schemas.microsoft.com/office/drawing/2014/main" id="{1AD9CD5A-873C-2B43-861E-3448CEA64CD0}"/>
                </a:ext>
              </a:extLst>
            </p:cNvPr>
            <p:cNvSpPr/>
            <p:nvPr/>
          </p:nvSpPr>
          <p:spPr>
            <a:xfrm>
              <a:off x="9878514" y="2830273"/>
              <a:ext cx="706219"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Vector</a:t>
              </a:r>
              <a:endParaRPr lang="zh-CN" altLang="en-US" sz="1400" dirty="0">
                <a:latin typeface="Futura Medium" panose="020B0602020204020303" pitchFamily="34" charset="-79"/>
                <a:cs typeface="Futura Medium" panose="020B0602020204020303" pitchFamily="34" charset="-79"/>
              </a:endParaRPr>
            </a:p>
          </p:txBody>
        </p:sp>
      </p:grpSp>
    </p:spTree>
    <p:extLst>
      <p:ext uri="{BB962C8B-B14F-4D97-AF65-F5344CB8AC3E}">
        <p14:creationId xmlns:p14="http://schemas.microsoft.com/office/powerpoint/2010/main" val="302119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D71509-F844-9245-A0F0-79F816148EC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：出现</a:t>
            </a:r>
          </a:p>
        </p:txBody>
      </p:sp>
      <p:sp>
        <p:nvSpPr>
          <p:cNvPr id="3" name="内容占位符 2">
            <a:extLst>
              <a:ext uri="{FF2B5EF4-FFF2-40B4-BE49-F238E27FC236}">
                <a16:creationId xmlns:a16="http://schemas.microsoft.com/office/drawing/2014/main" id="{4E588837-FDE5-8846-8477-46BFBD9A0C83}"/>
              </a:ext>
            </a:extLst>
          </p:cNvPr>
          <p:cNvSpPr>
            <a:spLocks noGrp="1"/>
          </p:cNvSpPr>
          <p:nvPr>
            <p:ph sz="half" idx="1"/>
          </p:nvPr>
        </p:nvSpPr>
        <p:spPr/>
        <p:txBody>
          <a:bodyPr/>
          <a:lstStyle/>
          <a:p>
            <a:r>
              <a:rPr lang="zh-CN" altLang="en-US" dirty="0"/>
              <a:t>用户输入查询（</a:t>
            </a:r>
            <a:r>
              <a:rPr lang="en-US" altLang="zh-CN" dirty="0"/>
              <a:t>NLP</a:t>
            </a:r>
            <a:r>
              <a:rPr lang="zh-CN" altLang="en-US" dirty="0"/>
              <a:t>、</a:t>
            </a:r>
            <a:r>
              <a:rPr lang="en-US" altLang="zh-CN" dirty="0"/>
              <a:t>Image</a:t>
            </a:r>
            <a:r>
              <a:rPr lang="zh-CN" altLang="en-US" dirty="0"/>
              <a:t>、</a:t>
            </a:r>
            <a:r>
              <a:rPr lang="en-US" altLang="zh-CN" dirty="0"/>
              <a:t>Audio</a:t>
            </a:r>
            <a:r>
              <a:rPr lang="zh-CN" altLang="en-US" dirty="0"/>
              <a:t>）被转换成 </a:t>
            </a:r>
            <a:r>
              <a:rPr lang="en-US" altLang="zh-CN" dirty="0"/>
              <a:t>Vector</a:t>
            </a:r>
            <a:r>
              <a:rPr lang="zh-CN" altLang="en-US" dirty="0"/>
              <a:t>，与源数据本身位于相同 </a:t>
            </a:r>
            <a:r>
              <a:rPr lang="en-US" altLang="zh-CN" dirty="0"/>
              <a:t>Embedding</a:t>
            </a:r>
            <a:r>
              <a:rPr lang="zh-CN" altLang="en-US" dirty="0"/>
              <a:t> 空间中，</a:t>
            </a:r>
            <a:r>
              <a:rPr lang="en-US" altLang="zh-CN" dirty="0"/>
              <a:t>Vector</a:t>
            </a:r>
            <a:r>
              <a:rPr lang="zh-CN" altLang="en-US" dirty="0"/>
              <a:t> 通过向量数据进行语义近似搜索，返回与输入查询最相似 </a:t>
            </a:r>
            <a:r>
              <a:rPr lang="en-US" altLang="zh-CN" dirty="0"/>
              <a:t>TOP-K</a:t>
            </a:r>
            <a:r>
              <a:rPr lang="zh-CN" altLang="en-US" dirty="0"/>
              <a:t> 个结果。</a:t>
            </a:r>
            <a:endParaRPr kumimoji="1" lang="zh-CN" altLang="en-US" dirty="0"/>
          </a:p>
        </p:txBody>
      </p:sp>
      <p:pic>
        <p:nvPicPr>
          <p:cNvPr id="6" name="图片 5">
            <a:extLst>
              <a:ext uri="{FF2B5EF4-FFF2-40B4-BE49-F238E27FC236}">
                <a16:creationId xmlns:a16="http://schemas.microsoft.com/office/drawing/2014/main" id="{56A38375-E54D-0A42-93D3-A7DC02007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84" y="2643408"/>
            <a:ext cx="7834193" cy="3699185"/>
          </a:xfrm>
          <a:prstGeom prst="rect">
            <a:avLst/>
          </a:prstGeom>
        </p:spPr>
      </p:pic>
    </p:spTree>
    <p:extLst>
      <p:ext uri="{BB962C8B-B14F-4D97-AF65-F5344CB8AC3E}">
        <p14:creationId xmlns:p14="http://schemas.microsoft.com/office/powerpoint/2010/main" val="16477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7A3C032-587C-1D47-87F2-AFFCB39B5872}"/>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：定义</a:t>
            </a:r>
          </a:p>
        </p:txBody>
      </p:sp>
      <p:sp>
        <p:nvSpPr>
          <p:cNvPr id="3" name="内容占位符 2">
            <a:extLst>
              <a:ext uri="{FF2B5EF4-FFF2-40B4-BE49-F238E27FC236}">
                <a16:creationId xmlns:a16="http://schemas.microsoft.com/office/drawing/2014/main" id="{E72DBE45-EE29-B640-A745-227B37DC6B0C}"/>
              </a:ext>
            </a:extLst>
          </p:cNvPr>
          <p:cNvSpPr>
            <a:spLocks noGrp="1"/>
          </p:cNvSpPr>
          <p:nvPr>
            <p:ph sz="half" idx="1"/>
          </p:nvPr>
        </p:nvSpPr>
        <p:spPr>
          <a:xfrm>
            <a:off x="623635" y="1253887"/>
            <a:ext cx="10963473" cy="735985"/>
          </a:xfrm>
          <a:solidFill>
            <a:srgbClr val="92D050"/>
          </a:solidFill>
        </p:spPr>
        <p:txBody>
          <a:bodyPr anchor="ctr"/>
          <a:lstStyle/>
          <a:p>
            <a:pPr>
              <a:lnSpc>
                <a:spcPct val="100000"/>
              </a:lnSpc>
            </a:pPr>
            <a:r>
              <a:rPr lang="zh-CN" altLang="en-US" b="1" dirty="0">
                <a:solidFill>
                  <a:schemeClr val="bg1"/>
                </a:solidFill>
              </a:rPr>
              <a:t>向量数据库为向量数据提供专用的存储和索引机制。</a:t>
            </a:r>
            <a:endParaRPr lang="en-US" altLang="zh-CN" b="1" dirty="0">
              <a:solidFill>
                <a:schemeClr val="bg1"/>
              </a:solidFill>
            </a:endParaRPr>
          </a:p>
        </p:txBody>
      </p:sp>
      <p:pic>
        <p:nvPicPr>
          <p:cNvPr id="6" name="图片 5">
            <a:extLst>
              <a:ext uri="{FF2B5EF4-FFF2-40B4-BE49-F238E27FC236}">
                <a16:creationId xmlns:a16="http://schemas.microsoft.com/office/drawing/2014/main" id="{A9D25FD7-9CA3-3147-9271-27AE5F306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671" y="4312693"/>
            <a:ext cx="8153400" cy="1892300"/>
          </a:xfrm>
          <a:prstGeom prst="rect">
            <a:avLst/>
          </a:prstGeom>
        </p:spPr>
      </p:pic>
      <p:sp>
        <p:nvSpPr>
          <p:cNvPr id="7" name="内容占位符 5">
            <a:extLst>
              <a:ext uri="{FF2B5EF4-FFF2-40B4-BE49-F238E27FC236}">
                <a16:creationId xmlns:a16="http://schemas.microsoft.com/office/drawing/2014/main" id="{BB1E3B11-2124-A44E-8CB7-69944585C823}"/>
              </a:ext>
            </a:extLst>
          </p:cNvPr>
          <p:cNvSpPr txBox="1">
            <a:spLocks/>
          </p:cNvSpPr>
          <p:nvPr/>
        </p:nvSpPr>
        <p:spPr>
          <a:xfrm>
            <a:off x="623635" y="2203571"/>
            <a:ext cx="10963473" cy="1758829"/>
          </a:xfrm>
          <a:prstGeom prst="rect">
            <a:avLst/>
          </a:prstGeom>
          <a:noFill/>
          <a:ln w="19050">
            <a:solidFill>
              <a:schemeClr val="bg1">
                <a:lumMod val="95000"/>
              </a:schemeClr>
            </a:solidFill>
            <a:extLst>
              <a:ext uri="{C807C97D-BFC1-408E-A445-0C87EB9F89A2}">
                <ask:lineSketchStyleProps xmlns:ask="http://schemas.microsoft.com/office/drawing/2018/sketchyshapes">
                  <ask:type>
                    <ask:lineSketchNone/>
                  </ask:type>
                </ask:lineSketchStyleProps>
              </a:ext>
            </a:extLst>
          </a:ln>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dirty="0"/>
              <a:t>向量数据被存储为高维空间中点，</a:t>
            </a:r>
            <a:r>
              <a:rPr lang="en-US" altLang="zh-CN" dirty="0"/>
              <a:t>DB</a:t>
            </a:r>
            <a:r>
              <a:rPr lang="zh-CN" altLang="en-US" dirty="0"/>
              <a:t> 为点建立索引（</a:t>
            </a:r>
            <a:r>
              <a:rPr lang="en-US" altLang="zh-CN" dirty="0"/>
              <a:t>KD-Tree</a:t>
            </a:r>
            <a:r>
              <a:rPr lang="zh-CN" altLang="en-US" dirty="0"/>
              <a:t>、</a:t>
            </a:r>
            <a:r>
              <a:rPr lang="en-US" altLang="zh-CN" dirty="0"/>
              <a:t>BB-Tree</a:t>
            </a:r>
            <a:r>
              <a:rPr lang="zh-CN" altLang="en-US" dirty="0"/>
              <a:t>、</a:t>
            </a:r>
            <a:r>
              <a:rPr lang="en-US" altLang="zh-CN" dirty="0"/>
              <a:t>HNSW</a:t>
            </a:r>
            <a:r>
              <a:rPr lang="zh-CN" altLang="en-US" dirty="0"/>
              <a:t>等） 。</a:t>
            </a:r>
            <a:endParaRPr lang="en-US" altLang="zh-CN" dirty="0"/>
          </a:p>
          <a:p>
            <a:r>
              <a:rPr lang="zh-CN" altLang="en-US" dirty="0"/>
              <a:t>索引结构使得 </a:t>
            </a:r>
            <a:r>
              <a:rPr lang="en-US" altLang="zh-CN" dirty="0"/>
              <a:t>Vector</a:t>
            </a:r>
            <a:r>
              <a:rPr lang="zh-CN" altLang="en-US" dirty="0"/>
              <a:t> </a:t>
            </a:r>
            <a:r>
              <a:rPr lang="en-US" altLang="zh-CN" dirty="0"/>
              <a:t>DB</a:t>
            </a:r>
            <a:r>
              <a:rPr lang="zh-CN" altLang="en-US" dirty="0"/>
              <a:t> 高效地进行向量间相似度查询，从而提升处理向量数据效率。</a:t>
            </a:r>
            <a:endParaRPr kumimoji="1" lang="zh-CN" altLang="en-US" dirty="0"/>
          </a:p>
        </p:txBody>
      </p:sp>
    </p:spTree>
    <p:extLst>
      <p:ext uri="{BB962C8B-B14F-4D97-AF65-F5344CB8AC3E}">
        <p14:creationId xmlns:p14="http://schemas.microsoft.com/office/powerpoint/2010/main" val="4195770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第一阶段（初级阶段）：</a:t>
            </a:r>
            <a:r>
              <a:rPr lang="zh-CN" altLang="en-US" sz="1800" dirty="0"/>
              <a:t> </a:t>
            </a:r>
            <a:endParaRPr lang="en-US" altLang="zh-CN" sz="1800" dirty="0"/>
          </a:p>
          <a:p>
            <a:pPr lvl="1"/>
            <a:r>
              <a:rPr lang="zh-CN" altLang="en-US" sz="1600" dirty="0"/>
              <a:t>主要是以文件形式存储向量数据，缺乏有效索引和查询能力，典型产品如 </a:t>
            </a:r>
            <a:r>
              <a:rPr lang="en-US" altLang="zh-CN" sz="1600" dirty="0"/>
              <a:t>Lucene</a:t>
            </a:r>
            <a:r>
              <a:rPr lang="zh-CN" altLang="en-US" sz="1600" dirty="0"/>
              <a:t> 等。</a:t>
            </a:r>
          </a:p>
        </p:txBody>
      </p:sp>
      <p:pic>
        <p:nvPicPr>
          <p:cNvPr id="3" name="图片 2">
            <a:extLst>
              <a:ext uri="{FF2B5EF4-FFF2-40B4-BE49-F238E27FC236}">
                <a16:creationId xmlns:a16="http://schemas.microsoft.com/office/drawing/2014/main" id="{9CB006F5-4713-6147-8A18-825D08956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7" y="3174124"/>
            <a:ext cx="10902308" cy="2445232"/>
          </a:xfrm>
          <a:prstGeom prst="rect">
            <a:avLst/>
          </a:prstGeom>
        </p:spPr>
      </p:pic>
    </p:spTree>
    <p:extLst>
      <p:ext uri="{BB962C8B-B14F-4D97-AF65-F5344CB8AC3E}">
        <p14:creationId xmlns:p14="http://schemas.microsoft.com/office/powerpoint/2010/main" val="209391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第二阶段（发展阶段）：</a:t>
            </a:r>
            <a:endParaRPr lang="en-US" altLang="zh-CN" sz="1800" b="1" dirty="0"/>
          </a:p>
          <a:p>
            <a:pPr lvl="1"/>
            <a:r>
              <a:rPr lang="zh-CN" altLang="en-US" sz="1600" dirty="0"/>
              <a:t>使用 </a:t>
            </a:r>
            <a:r>
              <a:rPr lang="en-US" altLang="zh-CN" sz="1600" dirty="0"/>
              <a:t>KD</a:t>
            </a:r>
            <a:r>
              <a:rPr lang="zh-CN" altLang="en-US" sz="1600" dirty="0"/>
              <a:t> 树等索引结构，可实现一定查询性能，但在高维空间的查询效率还不高，典型产品有 </a:t>
            </a:r>
            <a:r>
              <a:rPr lang="en-US" altLang="zh-CN" sz="1600" dirty="0"/>
              <a:t>FAISS</a:t>
            </a:r>
            <a:r>
              <a:rPr lang="zh-CN" altLang="en-US" sz="1600" dirty="0"/>
              <a:t>、</a:t>
            </a:r>
            <a:r>
              <a:rPr lang="en-US" altLang="zh-CN" sz="1600" dirty="0"/>
              <a:t>Annoy</a:t>
            </a:r>
            <a:r>
              <a:rPr lang="zh-CN" altLang="en-US" sz="1600" dirty="0"/>
              <a:t> 等。</a:t>
            </a:r>
          </a:p>
        </p:txBody>
      </p:sp>
      <p:pic>
        <p:nvPicPr>
          <p:cNvPr id="6" name="图片 5">
            <a:extLst>
              <a:ext uri="{FF2B5EF4-FFF2-40B4-BE49-F238E27FC236}">
                <a16:creationId xmlns:a16="http://schemas.microsoft.com/office/drawing/2014/main" id="{CF8DBFC0-255C-6940-AE61-08DB1891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7" y="3174124"/>
            <a:ext cx="10902308" cy="2445232"/>
          </a:xfrm>
          <a:prstGeom prst="rect">
            <a:avLst/>
          </a:prstGeom>
        </p:spPr>
      </p:pic>
    </p:spTree>
    <p:extLst>
      <p:ext uri="{BB962C8B-B14F-4D97-AF65-F5344CB8AC3E}">
        <p14:creationId xmlns:p14="http://schemas.microsoft.com/office/powerpoint/2010/main" val="300601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第三阶段（成熟阶段）：</a:t>
            </a:r>
            <a:endParaRPr lang="en-US" altLang="zh-CN" sz="1800" b="1" dirty="0"/>
          </a:p>
          <a:p>
            <a:pPr lvl="1"/>
            <a:r>
              <a:rPr lang="zh-CN" altLang="en-US" sz="1600" dirty="0"/>
              <a:t>通过复杂 </a:t>
            </a:r>
            <a:r>
              <a:rPr lang="en-US" altLang="zh-CN" sz="1600" dirty="0"/>
              <a:t>Index</a:t>
            </a:r>
            <a:r>
              <a:rPr lang="zh-CN" altLang="en-US" sz="1600" dirty="0"/>
              <a:t> 算法实现高效向量索引和查询，处理高维向量数据，典型产品有 </a:t>
            </a:r>
            <a:r>
              <a:rPr lang="en-US" altLang="zh-CN" sz="1600" dirty="0"/>
              <a:t>Milvus</a:t>
            </a:r>
            <a:r>
              <a:rPr lang="zh-CN" altLang="en-US" sz="1600" dirty="0"/>
              <a:t>、</a:t>
            </a:r>
            <a:r>
              <a:rPr lang="en-US" altLang="zh-CN" sz="1600" dirty="0"/>
              <a:t>Elasticsearch</a:t>
            </a:r>
            <a:r>
              <a:rPr lang="zh-CN" altLang="en-US" sz="1600" dirty="0"/>
              <a:t> 等。</a:t>
            </a:r>
          </a:p>
        </p:txBody>
      </p:sp>
      <p:pic>
        <p:nvPicPr>
          <p:cNvPr id="6" name="图片 5">
            <a:extLst>
              <a:ext uri="{FF2B5EF4-FFF2-40B4-BE49-F238E27FC236}">
                <a16:creationId xmlns:a16="http://schemas.microsoft.com/office/drawing/2014/main" id="{3630E43D-4135-8E42-9FCD-B2C3876D9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7" y="3174124"/>
            <a:ext cx="10902308" cy="2445232"/>
          </a:xfrm>
          <a:prstGeom prst="rect">
            <a:avLst/>
          </a:prstGeom>
        </p:spPr>
      </p:pic>
    </p:spTree>
    <p:extLst>
      <p:ext uri="{BB962C8B-B14F-4D97-AF65-F5344CB8AC3E}">
        <p14:creationId xmlns:p14="http://schemas.microsoft.com/office/powerpoint/2010/main" val="77201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87F7D9-7017-6746-8EAB-2C69EB795467}"/>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：存储向量类型</a:t>
            </a:r>
          </a:p>
        </p:txBody>
      </p:sp>
      <p:sp>
        <p:nvSpPr>
          <p:cNvPr id="5" name="内容占位符 4">
            <a:extLst>
              <a:ext uri="{FF2B5EF4-FFF2-40B4-BE49-F238E27FC236}">
                <a16:creationId xmlns:a16="http://schemas.microsoft.com/office/drawing/2014/main" id="{0E1BD80A-892E-FA42-A3FD-620890EADF8D}"/>
              </a:ext>
            </a:extLst>
          </p:cNvPr>
          <p:cNvSpPr>
            <a:spLocks noGrp="1"/>
          </p:cNvSpPr>
          <p:nvPr>
            <p:ph sz="half" idx="1"/>
          </p:nvPr>
        </p:nvSpPr>
        <p:spPr/>
        <p:txBody>
          <a:bodyPr/>
          <a:lstStyle/>
          <a:p>
            <a:pPr marL="457200" indent="-457200">
              <a:buFont typeface="+mj-lt"/>
              <a:buAutoNum type="arabicPeriod"/>
            </a:pPr>
            <a:r>
              <a:rPr lang="zh-CN" altLang="en-US" b="1" dirty="0"/>
              <a:t>私域知识 </a:t>
            </a:r>
            <a:r>
              <a:rPr lang="en-US" altLang="zh-CN" b="1" dirty="0"/>
              <a:t>Domain Knowledge</a:t>
            </a:r>
            <a:endParaRPr lang="zh-CN" altLang="en-US" dirty="0"/>
          </a:p>
          <a:p>
            <a:pPr marL="694190" lvl="1" indent="-457200">
              <a:buFont typeface="Arial" panose="020B0604020202020204" pitchFamily="34" charset="0"/>
              <a:buChar char="•"/>
            </a:pPr>
            <a:r>
              <a:rPr lang="zh-CN" altLang="en-US" dirty="0"/>
              <a:t>私域知识是指可以把向量数据库作为大模型的外部知识库。不需要去训练模型，比常见的大模型微调地方法成本更低、速度更快也能通过更新数据库保证</a:t>
            </a:r>
            <a:r>
              <a:rPr lang="en-US" altLang="zh-CN" dirty="0"/>
              <a:t>AI</a:t>
            </a:r>
            <a:r>
              <a:rPr lang="zh-CN" altLang="en-US" dirty="0"/>
              <a:t>大模型知识的实时更新。</a:t>
            </a:r>
            <a:endParaRPr lang="en-US" altLang="zh-CN" dirty="0"/>
          </a:p>
          <a:p>
            <a:pPr marL="457200" indent="-457200">
              <a:buFont typeface="+mj-lt"/>
              <a:buAutoNum type="arabicPeriod"/>
            </a:pPr>
            <a:r>
              <a:rPr lang="zh-CN" altLang="en-US" b="1" dirty="0"/>
              <a:t>本地存储 </a:t>
            </a:r>
            <a:r>
              <a:rPr lang="en-US" altLang="zh-CN" b="1" dirty="0"/>
              <a:t>Local</a:t>
            </a:r>
            <a:r>
              <a:rPr lang="zh-CN" altLang="en-US" b="1" dirty="0"/>
              <a:t> </a:t>
            </a:r>
            <a:r>
              <a:rPr lang="en-US" altLang="zh-CN" b="1" dirty="0"/>
              <a:t>Storage</a:t>
            </a:r>
            <a:endParaRPr lang="zh-CN" altLang="en-US" dirty="0"/>
          </a:p>
          <a:p>
            <a:pPr marL="694190" lvl="1" indent="-457200">
              <a:buFont typeface="Arial" panose="020B0604020202020204" pitchFamily="34" charset="0"/>
              <a:buChar char="•"/>
            </a:pPr>
            <a:r>
              <a:rPr lang="zh-CN" altLang="en-US" dirty="0"/>
              <a:t>将向量数据存储在本地。通过向量的相似关系保证隐私信息不会提供给大模型进行训练。</a:t>
            </a:r>
          </a:p>
          <a:p>
            <a:pPr marL="457200" indent="-457200">
              <a:buFont typeface="+mj-lt"/>
              <a:buAutoNum type="arabicPeriod"/>
            </a:pPr>
            <a:r>
              <a:rPr lang="zh-CN" altLang="en-US" b="1" dirty="0"/>
              <a:t>长期记忆 </a:t>
            </a:r>
            <a:r>
              <a:rPr lang="en-US" altLang="zh-CN" b="1" dirty="0"/>
              <a:t>Long</a:t>
            </a:r>
            <a:r>
              <a:rPr lang="zh-CN" altLang="en-US" b="1" dirty="0"/>
              <a:t> </a:t>
            </a:r>
            <a:r>
              <a:rPr lang="en-US" altLang="zh-CN" b="1" dirty="0"/>
              <a:t>Time</a:t>
            </a:r>
            <a:r>
              <a:rPr lang="zh-CN" altLang="en-US" b="1" dirty="0"/>
              <a:t> </a:t>
            </a:r>
            <a:r>
              <a:rPr lang="en-US" altLang="zh-CN" b="1" dirty="0"/>
              <a:t>Memory</a:t>
            </a:r>
            <a:endParaRPr lang="zh-CN" altLang="en-US" dirty="0"/>
          </a:p>
          <a:p>
            <a:pPr marL="694190" lvl="1" indent="-457200">
              <a:buFont typeface="Arial" panose="020B0604020202020204" pitchFamily="34" charset="0"/>
              <a:buChar char="•"/>
            </a:pPr>
            <a:r>
              <a:rPr lang="zh-CN" altLang="en-US" dirty="0"/>
              <a:t>长期记忆是相比大模型的短期记忆，大模型如</a:t>
            </a:r>
            <a:r>
              <a:rPr lang="en-US" altLang="zh-CN" dirty="0"/>
              <a:t>ChatGPT</a:t>
            </a:r>
            <a:r>
              <a:rPr lang="zh-CN" altLang="en-US" dirty="0"/>
              <a:t>其上下文信息有数量限制。</a:t>
            </a:r>
            <a:r>
              <a:rPr lang="en-US" altLang="zh-CN" dirty="0"/>
              <a:t>Vector</a:t>
            </a:r>
            <a:r>
              <a:rPr lang="zh-CN" altLang="en-US" dirty="0"/>
              <a:t> </a:t>
            </a:r>
            <a:r>
              <a:rPr lang="en-US" altLang="zh-CN" dirty="0"/>
              <a:t>DB</a:t>
            </a:r>
            <a:r>
              <a:rPr lang="zh-CN" altLang="en-US" dirty="0"/>
              <a:t> 作为外部数据库，存储单次上传的超大文本、对话内容等信息，为大模型提供理论上没有上限的长期记忆。</a:t>
            </a:r>
          </a:p>
        </p:txBody>
      </p:sp>
    </p:spTree>
    <p:extLst>
      <p:ext uri="{BB962C8B-B14F-4D97-AF65-F5344CB8AC3E}">
        <p14:creationId xmlns:p14="http://schemas.microsoft.com/office/powerpoint/2010/main" val="7689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a:t>
            </a:r>
            <a:r>
              <a:rPr lang="zh-CN" altLang="en-US" dirty="0">
                <a:sym typeface="Huawei Sans" panose="020C0503030203020204" pitchFamily="34" charset="0"/>
              </a:rPr>
              <a:t>解决的问题</a:t>
            </a:r>
            <a:endParaRPr lang="zh-CN" altLang="en-US" dirty="0"/>
          </a:p>
        </p:txBody>
      </p:sp>
      <p:sp>
        <p:nvSpPr>
          <p:cNvPr id="3" name="内容占位符 2">
            <a:extLst>
              <a:ext uri="{FF2B5EF4-FFF2-40B4-BE49-F238E27FC236}">
                <a16:creationId xmlns:a16="http://schemas.microsoft.com/office/drawing/2014/main" id="{D632AB66-C245-A448-96C6-D574B53CEA6C}"/>
              </a:ext>
            </a:extLst>
          </p:cNvPr>
          <p:cNvSpPr>
            <a:spLocks noGrp="1"/>
          </p:cNvSpPr>
          <p:nvPr>
            <p:ph sz="half" idx="1"/>
          </p:nvPr>
        </p:nvSpPr>
        <p:spPr/>
        <p:txBody>
          <a:bodyPr/>
          <a:lstStyle/>
          <a:p>
            <a:r>
              <a:rPr kumimoji="1" lang="zh-CN" altLang="en-US" dirty="0"/>
              <a:t>主要解决</a:t>
            </a:r>
            <a:r>
              <a:rPr kumimoji="1" lang="en-US" altLang="zh-CN" dirty="0"/>
              <a:t>2</a:t>
            </a:r>
            <a:r>
              <a:rPr kumimoji="1" lang="zh-CN" altLang="en-US" dirty="0"/>
              <a:t>个问题，高效的检索与高效的分析：</a:t>
            </a:r>
            <a:endParaRPr kumimoji="1" lang="en-US" altLang="zh-CN" dirty="0"/>
          </a:p>
          <a:p>
            <a:pPr marL="694190" lvl="1" indent="-457200">
              <a:buFont typeface="+mj-lt"/>
              <a:buAutoNum type="arabicPeriod"/>
            </a:pPr>
            <a:r>
              <a:rPr kumimoji="1" lang="zh-CN" altLang="en-US" b="1" dirty="0"/>
              <a:t>检索：</a:t>
            </a:r>
            <a:r>
              <a:rPr kumimoji="1" lang="zh-CN" altLang="en-US" dirty="0"/>
              <a:t>以图搜图场景，如人脸检索、人脸支付、车牌号码检索、相似商品检索等；</a:t>
            </a:r>
            <a:endParaRPr kumimoji="1" lang="en-US" altLang="zh-CN" dirty="0"/>
          </a:p>
          <a:p>
            <a:pPr marL="694190" lvl="1" indent="-457200">
              <a:buFont typeface="+mj-lt"/>
              <a:buAutoNum type="arabicPeriod"/>
            </a:pPr>
            <a:r>
              <a:rPr kumimoji="1" lang="zh-CN" altLang="en-US" b="1" dirty="0"/>
              <a:t>分析：</a:t>
            </a:r>
            <a:r>
              <a:rPr kumimoji="1" lang="zh-CN" altLang="en-US" dirty="0"/>
              <a:t>以图分析行为，人脸撞库、人脸对比、场景再现等；</a:t>
            </a:r>
          </a:p>
        </p:txBody>
      </p:sp>
    </p:spTree>
    <p:extLst>
      <p:ext uri="{BB962C8B-B14F-4D97-AF65-F5344CB8AC3E}">
        <p14:creationId xmlns:p14="http://schemas.microsoft.com/office/powerpoint/2010/main" val="350278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4350CC-B320-3C4D-BF8B-505B44280175}"/>
              </a:ext>
            </a:extLst>
          </p:cNvPr>
          <p:cNvSpPr>
            <a:spLocks noGrp="1"/>
          </p:cNvSpPr>
          <p:nvPr>
            <p:ph type="title"/>
          </p:nvPr>
        </p:nvSpPr>
        <p:spPr/>
        <p:txBody>
          <a:bodyPr/>
          <a:lstStyle/>
          <a:p>
            <a:r>
              <a:rPr lang="zh-CN" altLang="en-US" dirty="0"/>
              <a:t>作用 </a:t>
            </a:r>
            <a:r>
              <a:rPr lang="en-US" altLang="zh-CN" dirty="0"/>
              <a:t>I</a:t>
            </a:r>
            <a:r>
              <a:rPr lang="zh-CN" altLang="en-US" dirty="0"/>
              <a:t>：相似性搜索</a:t>
            </a:r>
          </a:p>
        </p:txBody>
      </p:sp>
      <p:sp>
        <p:nvSpPr>
          <p:cNvPr id="5" name="内容占位符 4">
            <a:extLst>
              <a:ext uri="{FF2B5EF4-FFF2-40B4-BE49-F238E27FC236}">
                <a16:creationId xmlns:a16="http://schemas.microsoft.com/office/drawing/2014/main" id="{D50C601A-8459-0646-AC49-DDD6FA1F6251}"/>
              </a:ext>
            </a:extLst>
          </p:cNvPr>
          <p:cNvSpPr>
            <a:spLocks noGrp="1"/>
          </p:cNvSpPr>
          <p:nvPr>
            <p:ph sz="half" idx="1"/>
          </p:nvPr>
        </p:nvSpPr>
        <p:spPr>
          <a:xfrm>
            <a:off x="623635" y="1229710"/>
            <a:ext cx="10963473" cy="5125370"/>
          </a:xfrm>
        </p:spPr>
        <p:txBody>
          <a:bodyPr/>
          <a:lstStyle/>
          <a:p>
            <a:r>
              <a:rPr lang="zh-CN" altLang="en-US" dirty="0"/>
              <a:t>允许根据向量距离或相似性对向量数据 </a:t>
            </a:r>
            <a:r>
              <a:rPr lang="en-US" altLang="zh-CN" dirty="0"/>
              <a:t>Vector</a:t>
            </a:r>
            <a:r>
              <a:rPr lang="zh-CN" altLang="en-US" dirty="0"/>
              <a:t> 进行快速准确的相似性搜索和检索。这意味着可以使用 </a:t>
            </a:r>
            <a:r>
              <a:rPr lang="en-US" altLang="zh-CN" dirty="0"/>
              <a:t>Vector</a:t>
            </a:r>
            <a:r>
              <a:rPr lang="zh-CN" altLang="en-US" dirty="0"/>
              <a:t> </a:t>
            </a:r>
            <a:r>
              <a:rPr lang="en-US" altLang="zh-CN" dirty="0"/>
              <a:t>DB</a:t>
            </a:r>
            <a:r>
              <a:rPr lang="zh-CN" altLang="en-US" dirty="0"/>
              <a:t> 根据语义或上下文含义查找最相似或相关的数据，而非精确匹配或预定义标准查询数据库的传统方法。</a:t>
            </a:r>
          </a:p>
        </p:txBody>
      </p:sp>
      <p:pic>
        <p:nvPicPr>
          <p:cNvPr id="3" name="图片 2">
            <a:extLst>
              <a:ext uri="{FF2B5EF4-FFF2-40B4-BE49-F238E27FC236}">
                <a16:creationId xmlns:a16="http://schemas.microsoft.com/office/drawing/2014/main" id="{11B5D31E-4A7C-634A-AF45-4728CF47A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84" y="2738001"/>
            <a:ext cx="7834193" cy="3699185"/>
          </a:xfrm>
          <a:prstGeom prst="rect">
            <a:avLst/>
          </a:prstGeom>
        </p:spPr>
      </p:pic>
    </p:spTree>
    <p:extLst>
      <p:ext uri="{BB962C8B-B14F-4D97-AF65-F5344CB8AC3E}">
        <p14:creationId xmlns:p14="http://schemas.microsoft.com/office/powerpoint/2010/main" val="298412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CE73C8-D20C-3444-9CD6-FD4033D29806}"/>
              </a:ext>
            </a:extLst>
          </p:cNvPr>
          <p:cNvSpPr>
            <a:spLocks noGrp="1"/>
          </p:cNvSpPr>
          <p:nvPr>
            <p:ph type="title"/>
          </p:nvPr>
        </p:nvSpPr>
        <p:spPr/>
        <p:txBody>
          <a:bodyPr/>
          <a:lstStyle/>
          <a:p>
            <a:r>
              <a:rPr lang="zh-CN" altLang="en-US" dirty="0"/>
              <a:t>作用 </a:t>
            </a:r>
            <a:r>
              <a:rPr lang="en-US" altLang="zh-CN" dirty="0"/>
              <a:t>II</a:t>
            </a:r>
            <a:r>
              <a:rPr lang="zh-CN" altLang="en-US" dirty="0"/>
              <a:t>：提升性能</a:t>
            </a:r>
          </a:p>
        </p:txBody>
      </p:sp>
      <p:sp>
        <p:nvSpPr>
          <p:cNvPr id="5" name="内容占位符 4">
            <a:extLst>
              <a:ext uri="{FF2B5EF4-FFF2-40B4-BE49-F238E27FC236}">
                <a16:creationId xmlns:a16="http://schemas.microsoft.com/office/drawing/2014/main" id="{0EA06901-4DE6-AF4D-9E90-B7AE99E081F5}"/>
              </a:ext>
            </a:extLst>
          </p:cNvPr>
          <p:cNvSpPr>
            <a:spLocks noGrp="1"/>
          </p:cNvSpPr>
          <p:nvPr>
            <p:ph sz="half" idx="1"/>
          </p:nvPr>
        </p:nvSpPr>
        <p:spPr/>
        <p:txBody>
          <a:bodyPr/>
          <a:lstStyle/>
          <a:p>
            <a:r>
              <a:rPr lang="zh-CN" altLang="en-US" dirty="0"/>
              <a:t>针对大量向量数据 </a:t>
            </a:r>
            <a:r>
              <a:rPr lang="en-US" altLang="zh-CN" dirty="0"/>
              <a:t>Vector</a:t>
            </a:r>
            <a:r>
              <a:rPr lang="zh-CN" altLang="en-US" dirty="0"/>
              <a:t> 存储和检索操作进行优化，每次查询通常处理数亿个向量，并且比传统数据库的处理速度快得多。以下主要介绍向量数据库最核心的几种技术和能力：</a:t>
            </a:r>
          </a:p>
          <a:p>
            <a:pPr marL="582006" lvl="1" indent="-342900">
              <a:buFont typeface="+mj-lt"/>
              <a:buAutoNum type="arabicPeriod"/>
            </a:pPr>
            <a:r>
              <a:rPr lang="zh-CN" altLang="en-US" b="1" dirty="0"/>
              <a:t>相似度计算：</a:t>
            </a:r>
            <a:r>
              <a:rPr lang="zh-CN" altLang="en-US" dirty="0"/>
              <a:t>使用相似性度量等算法过滤和定位相似的向量</a:t>
            </a:r>
          </a:p>
          <a:p>
            <a:pPr marL="582006" lvl="1" indent="-342900">
              <a:buFont typeface="+mj-lt"/>
              <a:buAutoNum type="arabicPeriod"/>
            </a:pPr>
            <a:r>
              <a:rPr lang="zh-CN" altLang="en-US" b="1" dirty="0"/>
              <a:t>相似性搜索：</a:t>
            </a:r>
            <a:r>
              <a:rPr lang="zh-CN" altLang="en-US" dirty="0"/>
              <a:t>提供 </a:t>
            </a:r>
            <a:r>
              <a:rPr lang="en-US" altLang="zh-CN" dirty="0"/>
              <a:t>Vector</a:t>
            </a:r>
            <a:r>
              <a:rPr lang="zh-CN" altLang="en-US" dirty="0"/>
              <a:t>检索算法，使向量检索速度显着加快并更精确</a:t>
            </a:r>
          </a:p>
          <a:p>
            <a:pPr marL="582006" lvl="1" indent="-342900">
              <a:buFont typeface="+mj-lt"/>
              <a:buAutoNum type="arabicPeriod"/>
            </a:pPr>
            <a:r>
              <a:rPr lang="zh-CN" altLang="en-US" b="1" dirty="0"/>
              <a:t>高效存储：</a:t>
            </a:r>
            <a:r>
              <a:rPr lang="zh-CN" altLang="en-US" dirty="0"/>
              <a:t>以更紧凑方式存储向量，如压缩和量化向量数据，尽可能在内存中查询数据</a:t>
            </a:r>
            <a:endParaRPr lang="zh-CN" altLang="en-US" b="1" dirty="0"/>
          </a:p>
          <a:p>
            <a:pPr marL="582006" lvl="1" indent="-342900">
              <a:buFont typeface="+mj-lt"/>
              <a:buAutoNum type="arabicPeriod"/>
            </a:pPr>
            <a:r>
              <a:rPr lang="zh-CN" altLang="en-US" b="1" dirty="0"/>
              <a:t>分布式：</a:t>
            </a:r>
            <a:r>
              <a:rPr lang="zh-CN" altLang="en-US" dirty="0"/>
              <a:t>跨多台机器对向量数据机型分片和分片检索</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710389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3DB88B-71E5-3446-B146-C07A90D84BD2}"/>
              </a:ext>
            </a:extLst>
          </p:cNvPr>
          <p:cNvSpPr>
            <a:spLocks noGrp="1"/>
          </p:cNvSpPr>
          <p:nvPr>
            <p:ph type="title"/>
          </p:nvPr>
        </p:nvSpPr>
        <p:spPr/>
        <p:txBody>
          <a:bodyPr/>
          <a:lstStyle/>
          <a:p>
            <a:r>
              <a:rPr lang="zh-CN" altLang="en-US" dirty="0"/>
              <a:t>常用评价标准</a:t>
            </a:r>
          </a:p>
        </p:txBody>
      </p:sp>
      <p:sp>
        <p:nvSpPr>
          <p:cNvPr id="5" name="内容占位符 4">
            <a:extLst>
              <a:ext uri="{FF2B5EF4-FFF2-40B4-BE49-F238E27FC236}">
                <a16:creationId xmlns:a16="http://schemas.microsoft.com/office/drawing/2014/main" id="{768FB67D-840F-244B-9BDE-1A38FF44172B}"/>
              </a:ext>
            </a:extLst>
          </p:cNvPr>
          <p:cNvSpPr>
            <a:spLocks noGrp="1"/>
          </p:cNvSpPr>
          <p:nvPr>
            <p:ph sz="half" idx="1"/>
          </p:nvPr>
        </p:nvSpPr>
        <p:spPr/>
        <p:txBody>
          <a:bodyPr/>
          <a:lstStyle/>
          <a:p>
            <a:pPr marL="457200" indent="-457200">
              <a:buFont typeface="+mj-lt"/>
              <a:buAutoNum type="arabicPeriod"/>
            </a:pPr>
            <a:r>
              <a:rPr lang="zh-CN" altLang="en-US" b="1" dirty="0"/>
              <a:t>准确率（</a:t>
            </a:r>
            <a:r>
              <a:rPr lang="en-US" altLang="zh-CN" b="1" dirty="0"/>
              <a:t>Precision</a:t>
            </a:r>
            <a:r>
              <a:rPr lang="zh-CN" altLang="en-US" b="1" dirty="0"/>
              <a:t>）</a:t>
            </a:r>
            <a:endParaRPr lang="en-US" altLang="zh-CN" b="1" dirty="0"/>
          </a:p>
          <a:p>
            <a:pPr lvl="1"/>
            <a:r>
              <a:rPr lang="zh-CN" altLang="en-US" dirty="0"/>
              <a:t>准确率 </a:t>
            </a:r>
            <a:r>
              <a:rPr lang="en-US" altLang="zh-CN" dirty="0"/>
              <a:t>=</a:t>
            </a:r>
            <a:r>
              <a:rPr lang="zh-CN" altLang="en-US" dirty="0"/>
              <a:t> 检索相关的向量 </a:t>
            </a:r>
            <a:r>
              <a:rPr lang="en-US" altLang="zh-CN" dirty="0"/>
              <a:t>/</a:t>
            </a:r>
            <a:r>
              <a:rPr lang="zh-CN" altLang="en-US" dirty="0"/>
              <a:t> 检索出的向量总数</a:t>
            </a:r>
            <a:endParaRPr lang="en-US" altLang="zh-CN" dirty="0"/>
          </a:p>
          <a:p>
            <a:pPr marL="457200" indent="-457200">
              <a:buFont typeface="+mj-lt"/>
              <a:buAutoNum type="arabicPeriod"/>
            </a:pPr>
            <a:r>
              <a:rPr lang="zh-CN" altLang="en-US" b="1" dirty="0"/>
              <a:t>召回率（</a:t>
            </a:r>
            <a:r>
              <a:rPr lang="en-US" altLang="zh-CN" b="1" dirty="0"/>
              <a:t>Recall</a:t>
            </a:r>
            <a:r>
              <a:rPr lang="zh-CN" altLang="en-US" b="1" dirty="0"/>
              <a:t>）</a:t>
            </a:r>
            <a:endParaRPr lang="en-US" altLang="zh-CN" b="1" dirty="0"/>
          </a:p>
          <a:p>
            <a:pPr lvl="1"/>
            <a:r>
              <a:rPr lang="zh-CN" altLang="en-US" dirty="0"/>
              <a:t>召回率 </a:t>
            </a:r>
            <a:r>
              <a:rPr lang="en-US" altLang="zh-CN" dirty="0"/>
              <a:t>=</a:t>
            </a:r>
            <a:r>
              <a:rPr lang="zh-CN" altLang="en-US" dirty="0"/>
              <a:t> 检索相关的向量 </a:t>
            </a:r>
            <a:r>
              <a:rPr lang="en-US" altLang="zh-CN" dirty="0"/>
              <a:t>/</a:t>
            </a:r>
            <a:r>
              <a:rPr lang="zh-CN" altLang="en-US" dirty="0"/>
              <a:t> 向量数据库中相关的向量总数</a:t>
            </a:r>
            <a:endParaRPr lang="en-US" altLang="zh-CN" dirty="0"/>
          </a:p>
          <a:p>
            <a:pPr marL="457200" indent="-457200">
              <a:buFont typeface="+mj-lt"/>
              <a:buAutoNum type="arabicPeriod"/>
            </a:pPr>
            <a:r>
              <a:rPr lang="zh-CN" altLang="en-US" b="1" dirty="0"/>
              <a:t>每秒平均吞吐（</a:t>
            </a:r>
            <a:r>
              <a:rPr lang="en-US" altLang="zh-CN" b="1" dirty="0"/>
              <a:t>QPS</a:t>
            </a:r>
            <a:r>
              <a:rPr lang="zh-CN" altLang="en-US" b="1" dirty="0"/>
              <a:t>）</a:t>
            </a:r>
            <a:endParaRPr lang="en-US" altLang="zh-CN" b="1" dirty="0"/>
          </a:p>
          <a:p>
            <a:pPr lvl="1"/>
            <a:r>
              <a:rPr lang="en-US" altLang="zh-CN" dirty="0"/>
              <a:t> Query Per Second</a:t>
            </a:r>
            <a:r>
              <a:rPr lang="zh-CN" altLang="en-US" dirty="0"/>
              <a:t>，</a:t>
            </a:r>
            <a:r>
              <a:rPr lang="en-US" altLang="zh-CN" dirty="0"/>
              <a:t>QPS</a:t>
            </a:r>
            <a:r>
              <a:rPr lang="zh-CN" altLang="en-US" dirty="0"/>
              <a:t> 是每秒查询数，每秒向量数据库能够处理的查询请求次数</a:t>
            </a:r>
            <a:endParaRPr lang="en-US" altLang="zh-CN" dirty="0"/>
          </a:p>
          <a:p>
            <a:pPr marL="457200" indent="-457200">
              <a:buFont typeface="+mj-lt"/>
              <a:buAutoNum type="arabicPeriod"/>
            </a:pPr>
            <a:r>
              <a:rPr lang="zh-CN" altLang="en-US" b="1" dirty="0"/>
              <a:t>平均响应延迟（</a:t>
            </a:r>
            <a:r>
              <a:rPr lang="en-US" altLang="zh-CN" b="1" dirty="0"/>
              <a:t>Latency</a:t>
            </a:r>
            <a:r>
              <a:rPr lang="zh-CN" altLang="en-US" b="1" dirty="0"/>
              <a:t>）</a:t>
            </a:r>
            <a:endParaRPr lang="en-US" altLang="zh-CN" b="1" dirty="0"/>
          </a:p>
          <a:p>
            <a:pPr lvl="1"/>
            <a:r>
              <a:rPr lang="zh-CN" altLang="en-US" dirty="0"/>
              <a:t>向量数据库的请求平均响应时间</a:t>
            </a:r>
          </a:p>
        </p:txBody>
      </p:sp>
    </p:spTree>
    <p:extLst>
      <p:ext uri="{BB962C8B-B14F-4D97-AF65-F5344CB8AC3E}">
        <p14:creationId xmlns:p14="http://schemas.microsoft.com/office/powerpoint/2010/main" val="3555511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5C4634-7C73-7642-8441-E4481641CB12}"/>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：功能与特点</a:t>
            </a:r>
          </a:p>
        </p:txBody>
      </p:sp>
      <p:graphicFrame>
        <p:nvGraphicFramePr>
          <p:cNvPr id="6" name="表格 5">
            <a:extLst>
              <a:ext uri="{FF2B5EF4-FFF2-40B4-BE49-F238E27FC236}">
                <a16:creationId xmlns:a16="http://schemas.microsoft.com/office/drawing/2014/main" id="{86EDBFF0-2084-B447-BBD5-446DED83B158}"/>
              </a:ext>
            </a:extLst>
          </p:cNvPr>
          <p:cNvGraphicFramePr>
            <a:graphicFrameLocks noGrp="1"/>
          </p:cNvGraphicFramePr>
          <p:nvPr>
            <p:extLst>
              <p:ext uri="{D42A27DB-BD31-4B8C-83A1-F6EECF244321}">
                <p14:modId xmlns:p14="http://schemas.microsoft.com/office/powerpoint/2010/main" val="2622523068"/>
              </p:ext>
            </p:extLst>
          </p:nvPr>
        </p:nvGraphicFramePr>
        <p:xfrm>
          <a:off x="695858" y="1271752"/>
          <a:ext cx="10812970" cy="4918840"/>
        </p:xfrm>
        <a:graphic>
          <a:graphicData uri="http://schemas.openxmlformats.org/drawingml/2006/table">
            <a:tbl>
              <a:tblPr firstRow="1" bandRow="1">
                <a:tableStyleId>{5940675A-B579-460E-94D1-54222C63F5DA}</a:tableStyleId>
              </a:tblPr>
              <a:tblGrid>
                <a:gridCol w="1805604">
                  <a:extLst>
                    <a:ext uri="{9D8B030D-6E8A-4147-A177-3AD203B41FA5}">
                      <a16:colId xmlns:a16="http://schemas.microsoft.com/office/drawing/2014/main" val="630427434"/>
                    </a:ext>
                  </a:extLst>
                </a:gridCol>
                <a:gridCol w="9007366">
                  <a:extLst>
                    <a:ext uri="{9D8B030D-6E8A-4147-A177-3AD203B41FA5}">
                      <a16:colId xmlns:a16="http://schemas.microsoft.com/office/drawing/2014/main" val="3073936764"/>
                    </a:ext>
                  </a:extLst>
                </a:gridCol>
              </a:tblGrid>
              <a:tr h="369729">
                <a:tc>
                  <a:txBody>
                    <a:bodyPr/>
                    <a:lstStyle/>
                    <a:p>
                      <a:pPr algn="ctr">
                        <a:lnSpc>
                          <a:spcPct val="130000"/>
                        </a:lnSpc>
                      </a:pPr>
                      <a:r>
                        <a:rPr lang="zh-CN" altLang="en-US" sz="1400" b="1" dirty="0">
                          <a:solidFill>
                            <a:schemeClr val="bg1"/>
                          </a:solidFill>
                          <a:latin typeface="Gill Sans MT" panose="020B0502020104020203" pitchFamily="34" charset="0"/>
                          <a:ea typeface="+mj-ea"/>
                        </a:rPr>
                        <a:t>功能</a:t>
                      </a:r>
                      <a:endParaRPr lang="zh-CN" altLang="en-US" sz="1400" b="1" dirty="0">
                        <a:solidFill>
                          <a:schemeClr val="bg1"/>
                        </a:solidFill>
                        <a:latin typeface="Gill Sans MT" panose="020B0502020104020203" pitchFamily="34" charset="0"/>
                        <a:ea typeface="+mj-ea"/>
                        <a:cs typeface="Futura Medium" panose="020B0602020204020303" pitchFamily="34" charset="-79"/>
                      </a:endParaRPr>
                    </a:p>
                  </a:txBody>
                  <a:tcPr>
                    <a:solidFill>
                      <a:srgbClr val="92D050"/>
                    </a:solidFill>
                  </a:tcPr>
                </a:tc>
                <a:tc>
                  <a:txBody>
                    <a:bodyPr/>
                    <a:lstStyle/>
                    <a:p>
                      <a:pPr algn="ctr">
                        <a:lnSpc>
                          <a:spcPct val="130000"/>
                        </a:lnSpc>
                      </a:pPr>
                      <a:r>
                        <a:rPr lang="zh-CN" altLang="en-US" sz="1400" b="1" dirty="0">
                          <a:solidFill>
                            <a:schemeClr val="bg1"/>
                          </a:solidFill>
                          <a:latin typeface="Gill Sans MT" panose="020B0502020104020203" pitchFamily="34" charset="0"/>
                          <a:ea typeface="+mj-ea"/>
                        </a:rPr>
                        <a:t>描述</a:t>
                      </a:r>
                      <a:endParaRPr lang="zh-CN" altLang="en-US" sz="1400" b="1" dirty="0">
                        <a:solidFill>
                          <a:schemeClr val="bg1"/>
                        </a:solidFill>
                        <a:latin typeface="Gill Sans MT" panose="020B0502020104020203" pitchFamily="34" charset="0"/>
                        <a:ea typeface="+mj-ea"/>
                        <a:cs typeface="Futura Medium" panose="020B0602020204020303" pitchFamily="34" charset="-79"/>
                      </a:endParaRPr>
                    </a:p>
                  </a:txBody>
                  <a:tcPr>
                    <a:solidFill>
                      <a:srgbClr val="92D050"/>
                    </a:solidFill>
                  </a:tcPr>
                </a:tc>
                <a:extLst>
                  <a:ext uri="{0D108BD9-81ED-4DB2-BD59-A6C34878D82A}">
                    <a16:rowId xmlns:a16="http://schemas.microsoft.com/office/drawing/2014/main" val="3550931795"/>
                  </a:ext>
                </a:extLst>
              </a:tr>
              <a:tr h="969825">
                <a:tc>
                  <a:txBody>
                    <a:bodyPr/>
                    <a:lstStyle/>
                    <a:p>
                      <a:pPr>
                        <a:lnSpc>
                          <a:spcPct val="130000"/>
                        </a:lnSpc>
                      </a:pPr>
                      <a:r>
                        <a:rPr lang="en-US" altLang="zh-CN" sz="1200" b="1" dirty="0">
                          <a:latin typeface="Gill Sans MT" panose="020B0502020104020203" pitchFamily="34" charset="0"/>
                          <a:ea typeface="+mj-ea"/>
                        </a:rPr>
                        <a:t>Vector</a:t>
                      </a:r>
                      <a:r>
                        <a:rPr lang="zh-CN" altLang="en-US" sz="1200" b="1" dirty="0">
                          <a:latin typeface="Gill Sans MT" panose="020B0502020104020203" pitchFamily="34" charset="0"/>
                          <a:ea typeface="+mj-ea"/>
                        </a:rPr>
                        <a:t> </a:t>
                      </a:r>
                      <a:r>
                        <a:rPr lang="en-US" altLang="zh-CN" sz="1200" b="1" dirty="0">
                          <a:latin typeface="Gill Sans MT" panose="020B0502020104020203" pitchFamily="34" charset="0"/>
                          <a:ea typeface="+mj-ea"/>
                        </a:rPr>
                        <a:t>Embedding</a:t>
                      </a:r>
                    </a:p>
                    <a:p>
                      <a:pPr>
                        <a:lnSpc>
                          <a:spcPct val="130000"/>
                        </a:lnSpc>
                      </a:pPr>
                      <a:r>
                        <a:rPr lang="zh-CN" altLang="en-US" sz="1200" b="1" dirty="0">
                          <a:latin typeface="Gill Sans MT" panose="020B0502020104020203" pitchFamily="34" charset="0"/>
                          <a:ea typeface="+mj-ea"/>
                        </a:rPr>
                        <a:t>向量嵌入</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数学上，</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a:t>
                      </a:r>
                      <a:r>
                        <a:rPr lang="en-US" altLang="zh-CN" sz="1200" dirty="0">
                          <a:latin typeface="Gill Sans MT" panose="020B0502020104020203" pitchFamily="34" charset="0"/>
                          <a:ea typeface="+mj-ea"/>
                        </a:rPr>
                        <a:t>embedding</a:t>
                      </a:r>
                      <a:r>
                        <a:rPr lang="zh-CN" altLang="en-US" sz="1200" dirty="0">
                          <a:latin typeface="Gill Sans MT" panose="020B0502020104020203" pitchFamily="34" charset="0"/>
                          <a:ea typeface="+mj-ea"/>
                        </a:rPr>
                        <a:t> 是一个浮点数或二进制数的数组，通过对非结构化数据转换为具体的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（对非结构化数据的特征抽象）。</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a:t>
                      </a:r>
                      <a:r>
                        <a:rPr lang="en-US" altLang="zh-CN" sz="1200" dirty="0">
                          <a:latin typeface="Gill Sans MT" panose="020B0502020104020203" pitchFamily="34" charset="0"/>
                          <a:ea typeface="+mj-ea"/>
                        </a:rPr>
                        <a:t>DB</a:t>
                      </a:r>
                      <a:r>
                        <a:rPr lang="zh-CN" altLang="en-US" sz="1200" dirty="0">
                          <a:latin typeface="Gill Sans MT" panose="020B0502020104020203" pitchFamily="34" charset="0"/>
                          <a:ea typeface="+mj-ea"/>
                        </a:rPr>
                        <a:t> 提供数据写入</a:t>
                      </a:r>
                      <a:r>
                        <a:rPr lang="en-US" altLang="zh-CN" sz="1200" dirty="0">
                          <a:latin typeface="Gill Sans MT" panose="020B0502020104020203" pitchFamily="34" charset="0"/>
                          <a:ea typeface="+mj-ea"/>
                        </a:rPr>
                        <a:t>/</a:t>
                      </a:r>
                      <a:r>
                        <a:rPr lang="zh-CN" altLang="en-US" sz="1200" dirty="0">
                          <a:latin typeface="Gill Sans MT" panose="020B0502020104020203" pitchFamily="34" charset="0"/>
                          <a:ea typeface="+mj-ea"/>
                        </a:rPr>
                        <a:t>检索自动向量化，对齐传统数据库的使用体验，用户无需关注向量生成过程。</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2020834405"/>
                  </a:ext>
                </a:extLst>
              </a:tr>
              <a:tr h="969825">
                <a:tc>
                  <a:txBody>
                    <a:bodyPr/>
                    <a:lstStyle/>
                    <a:p>
                      <a:pPr>
                        <a:lnSpc>
                          <a:spcPct val="130000"/>
                        </a:lnSpc>
                      </a:pPr>
                      <a:r>
                        <a:rPr lang="en-US" altLang="zh-CN" sz="1200" b="1" dirty="0">
                          <a:latin typeface="Gill Sans MT" panose="020B0502020104020203" pitchFamily="34" charset="0"/>
                          <a:ea typeface="+mj-ea"/>
                        </a:rPr>
                        <a:t>Similar</a:t>
                      </a:r>
                      <a:r>
                        <a:rPr lang="zh-CN" altLang="en-US" sz="1200" b="1" dirty="0">
                          <a:latin typeface="Gill Sans MT" panose="020B0502020104020203" pitchFamily="34" charset="0"/>
                          <a:ea typeface="+mj-ea"/>
                        </a:rPr>
                        <a:t> </a:t>
                      </a:r>
                      <a:r>
                        <a:rPr lang="en-US" altLang="zh-CN" sz="1200" b="1" dirty="0">
                          <a:latin typeface="Gill Sans MT" panose="020B0502020104020203" pitchFamily="34" charset="0"/>
                          <a:ea typeface="+mj-ea"/>
                        </a:rPr>
                        <a:t>Search</a:t>
                      </a:r>
                    </a:p>
                    <a:p>
                      <a:pPr>
                        <a:lnSpc>
                          <a:spcPct val="130000"/>
                        </a:lnSpc>
                      </a:pPr>
                      <a:r>
                        <a:rPr lang="zh-CN" altLang="en-US" sz="1200" b="1" dirty="0">
                          <a:latin typeface="Gill Sans MT" panose="020B0502020104020203" pitchFamily="34" charset="0"/>
                          <a:ea typeface="+mj-ea"/>
                        </a:rPr>
                        <a:t>相似性搜索</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使用 </a:t>
                      </a:r>
                      <a:r>
                        <a:rPr lang="en-US" altLang="zh-CN" sz="1200" dirty="0">
                          <a:latin typeface="Gill Sans MT" panose="020B0502020104020203" pitchFamily="34" charset="0"/>
                          <a:ea typeface="+mj-ea"/>
                        </a:rPr>
                        <a:t>Index</a:t>
                      </a:r>
                      <a:r>
                        <a:rPr lang="zh-CN" altLang="en-US" sz="1200" dirty="0">
                          <a:latin typeface="Gill Sans MT" panose="020B0502020104020203" pitchFamily="34" charset="0"/>
                          <a:ea typeface="+mj-ea"/>
                        </a:rPr>
                        <a:t> 算法和特殊数据结构对 </a:t>
                      </a:r>
                      <a:r>
                        <a:rPr lang="en-US" altLang="zh-CN" sz="1200" dirty="0">
                          <a:latin typeface="Gill Sans MT" panose="020B0502020104020203" pitchFamily="34" charset="0"/>
                          <a:ea typeface="+mj-ea"/>
                        </a:rPr>
                        <a:t>Embedding</a:t>
                      </a:r>
                      <a:r>
                        <a:rPr lang="zh-CN" altLang="en-US" sz="1200" dirty="0">
                          <a:latin typeface="Gill Sans MT" panose="020B0502020104020203" pitchFamily="34" charset="0"/>
                          <a:ea typeface="+mj-ea"/>
                        </a:rPr>
                        <a:t> 进行相似性搜索。用户可以快速找到与给定查询最接近的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，因此适合对图像或文本的相似性搜索任务。其中向量相似度搜索是将输入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与数据库进行比较，以找到与查询向量最相似的向量过程。</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412946637"/>
                  </a:ext>
                </a:extLst>
              </a:tr>
              <a:tr h="969825">
                <a:tc>
                  <a:txBody>
                    <a:bodyPr/>
                    <a:lstStyle/>
                    <a:p>
                      <a:pPr>
                        <a:lnSpc>
                          <a:spcPct val="130000"/>
                        </a:lnSpc>
                      </a:pPr>
                      <a:r>
                        <a:rPr lang="en-US" altLang="zh-CN" sz="1200" b="1" dirty="0">
                          <a:latin typeface="Gill Sans MT" panose="020B0502020104020203" pitchFamily="34" charset="0"/>
                          <a:ea typeface="+mj-ea"/>
                        </a:rPr>
                        <a:t>High</a:t>
                      </a:r>
                      <a:r>
                        <a:rPr lang="zh-CN" altLang="en-US" sz="1200" b="1" dirty="0">
                          <a:latin typeface="Gill Sans MT" panose="020B0502020104020203" pitchFamily="34" charset="0"/>
                          <a:ea typeface="+mj-ea"/>
                        </a:rPr>
                        <a:t> </a:t>
                      </a:r>
                      <a:r>
                        <a:rPr lang="en-US" altLang="zh-CN" sz="1200" b="1" dirty="0">
                          <a:latin typeface="Gill Sans MT" panose="020B0502020104020203" pitchFamily="34" charset="0"/>
                          <a:ea typeface="+mj-ea"/>
                        </a:rPr>
                        <a:t>Performance</a:t>
                      </a:r>
                    </a:p>
                    <a:p>
                      <a:pPr>
                        <a:lnSpc>
                          <a:spcPct val="130000"/>
                        </a:lnSpc>
                      </a:pPr>
                      <a:r>
                        <a:rPr lang="zh-CN" altLang="en-US" sz="1200" b="1" dirty="0">
                          <a:latin typeface="Gill Sans MT" panose="020B0502020104020203" pitchFamily="34" charset="0"/>
                          <a:ea typeface="+mj-ea"/>
                        </a:rPr>
                        <a:t>提升性能</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a:t>
                      </a:r>
                      <a:r>
                        <a:rPr lang="en-US" altLang="zh-CN" sz="1200" dirty="0">
                          <a:latin typeface="Gill Sans MT" panose="020B0502020104020203" pitchFamily="34" charset="0"/>
                          <a:ea typeface="+mj-ea"/>
                        </a:rPr>
                        <a:t>DB </a:t>
                      </a:r>
                      <a:r>
                        <a:rPr lang="zh-CN" altLang="en-US" sz="1200" dirty="0">
                          <a:latin typeface="Gill Sans MT" panose="020B0502020104020203" pitchFamily="34" charset="0"/>
                          <a:ea typeface="+mj-ea"/>
                        </a:rPr>
                        <a:t>单索引支持 </a:t>
                      </a:r>
                      <a:r>
                        <a:rPr lang="en-US" altLang="zh-CN" sz="1200" dirty="0">
                          <a:latin typeface="Gill Sans MT" panose="020B0502020104020203" pitchFamily="34" charset="0"/>
                          <a:ea typeface="+mj-ea"/>
                        </a:rPr>
                        <a:t>&gt;</a:t>
                      </a:r>
                      <a:r>
                        <a:rPr lang="zh-CN" altLang="en-US" sz="1200" dirty="0">
                          <a:latin typeface="Gill Sans MT" panose="020B0502020104020203" pitchFamily="34" charset="0"/>
                          <a:ea typeface="+mj-ea"/>
                        </a:rPr>
                        <a:t> 亿级向量数据规模，可支持百万级 </a:t>
                      </a:r>
                      <a:r>
                        <a:rPr lang="en-US" altLang="zh-CN" sz="1200" dirty="0">
                          <a:latin typeface="Gill Sans MT" panose="020B0502020104020203" pitchFamily="34" charset="0"/>
                          <a:ea typeface="+mj-ea"/>
                        </a:rPr>
                        <a:t>QPS </a:t>
                      </a:r>
                      <a:r>
                        <a:rPr lang="zh-CN" altLang="en-US" sz="1200" dirty="0">
                          <a:latin typeface="Gill Sans MT" panose="020B0502020104020203" pitchFamily="34" charset="0"/>
                          <a:ea typeface="+mj-ea"/>
                        </a:rPr>
                        <a:t>及毫秒级查询延迟。另外对高维向量的高效存储，能够在最小存储空间下处理更大量数据。</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3028927624"/>
                  </a:ext>
                </a:extLst>
              </a:tr>
              <a:tr h="669811">
                <a:tc>
                  <a:txBody>
                    <a:bodyPr/>
                    <a:lstStyle/>
                    <a:p>
                      <a:pPr>
                        <a:lnSpc>
                          <a:spcPct val="130000"/>
                        </a:lnSpc>
                      </a:pPr>
                      <a:r>
                        <a:rPr lang="zh-CN" altLang="en-US" sz="1200" b="1" dirty="0">
                          <a:latin typeface="Gill Sans MT" panose="020B0502020104020203" pitchFamily="34" charset="0"/>
                          <a:ea typeface="+mj-ea"/>
                        </a:rPr>
                        <a:t>可扩展</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具备良好的可扩展性，能够轻松处理大规模数据集，支持对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数据进行分片，良好支持广泛依赖嵌入的大语言模型和其他 </a:t>
                      </a:r>
                      <a:r>
                        <a:rPr lang="en-US" altLang="zh-CN" sz="1200" dirty="0">
                          <a:latin typeface="Gill Sans MT" panose="020B0502020104020203" pitchFamily="34" charset="0"/>
                          <a:ea typeface="+mj-ea"/>
                        </a:rPr>
                        <a:t>AI </a:t>
                      </a:r>
                      <a:r>
                        <a:rPr lang="zh-CN" altLang="en-US" sz="1200" dirty="0">
                          <a:latin typeface="Gill Sans MT" panose="020B0502020104020203" pitchFamily="34" charset="0"/>
                          <a:ea typeface="+mj-ea"/>
                        </a:rPr>
                        <a:t>应用。</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1582926703"/>
                  </a:ext>
                </a:extLst>
              </a:tr>
              <a:tr h="969825">
                <a:tc>
                  <a:txBody>
                    <a:bodyPr/>
                    <a:lstStyle/>
                    <a:p>
                      <a:pPr>
                        <a:lnSpc>
                          <a:spcPct val="130000"/>
                        </a:lnSpc>
                      </a:pPr>
                      <a:r>
                        <a:rPr lang="zh-CN" altLang="en-US" sz="1200" b="1" dirty="0">
                          <a:latin typeface="Gill Sans MT" panose="020B0502020104020203" pitchFamily="34" charset="0"/>
                          <a:ea typeface="+mj-ea"/>
                        </a:rPr>
                        <a:t>灵活性</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能够处理不同数据（非机构化数据）类型，这些信息不遵循预定义的模型或组织方式，包括文本、图像、音频和视频。</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1527266848"/>
                  </a:ext>
                </a:extLst>
              </a:tr>
            </a:tbl>
          </a:graphicData>
        </a:graphic>
      </p:graphicFrame>
    </p:spTree>
    <p:extLst>
      <p:ext uri="{BB962C8B-B14F-4D97-AF65-F5344CB8AC3E}">
        <p14:creationId xmlns:p14="http://schemas.microsoft.com/office/powerpoint/2010/main" val="338294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kumimoji="1" lang="zh-CN" altLang="en-US" dirty="0">
                <a:latin typeface="+mj-ea"/>
                <a:sym typeface="Huawei Sans" panose="020C0503030203020204" pitchFamily="34" charset="0"/>
              </a:rPr>
              <a:t>向</a:t>
            </a:r>
            <a:r>
              <a:rPr lang="en-US" altLang="zh-CN" dirty="0"/>
              <a:t>Vector</a:t>
            </a:r>
            <a:r>
              <a:rPr lang="zh-CN" altLang="en-US" dirty="0"/>
              <a:t> </a:t>
            </a:r>
            <a:r>
              <a:rPr lang="en-US" altLang="zh-CN" dirty="0"/>
              <a:t>DB</a:t>
            </a:r>
            <a:r>
              <a:rPr lang="zh-CN" altLang="en-US" dirty="0"/>
              <a:t>：</a:t>
            </a:r>
            <a:r>
              <a:rPr kumimoji="1" lang="zh-CN" altLang="en-US" dirty="0">
                <a:latin typeface="+mj-ea"/>
                <a:sym typeface="Huawei Sans" panose="020C0503030203020204" pitchFamily="34" charset="0"/>
              </a:rPr>
              <a:t>管理挑战</a:t>
            </a:r>
            <a:endParaRPr kumimoji="1" lang="zh-CN" altLang="en-US" dirty="0"/>
          </a:p>
        </p:txBody>
      </p:sp>
      <p:sp>
        <p:nvSpPr>
          <p:cNvPr id="6" name="内容占位符 5">
            <a:extLst>
              <a:ext uri="{FF2B5EF4-FFF2-40B4-BE49-F238E27FC236}">
                <a16:creationId xmlns:a16="http://schemas.microsoft.com/office/drawing/2014/main" id="{818B8898-22A2-1E4C-9EAC-12E06A1560D9}"/>
              </a:ext>
            </a:extLst>
          </p:cNvPr>
          <p:cNvSpPr>
            <a:spLocks noGrp="1"/>
          </p:cNvSpPr>
          <p:nvPr>
            <p:ph sz="half" idx="1"/>
          </p:nvPr>
        </p:nvSpPr>
        <p:spPr/>
        <p:txBody>
          <a:bodyPr/>
          <a:lstStyle/>
          <a:p>
            <a:pPr marL="457200" indent="-457200">
              <a:buFont typeface="+mj-lt"/>
              <a:buAutoNum type="arabicPeriod"/>
            </a:pPr>
            <a:r>
              <a:rPr lang="zh-CN" altLang="en-US" b="1" dirty="0"/>
              <a:t>有效存储：</a:t>
            </a:r>
            <a:r>
              <a:rPr lang="zh-CN" altLang="en-US" dirty="0"/>
              <a:t>向量数据多为浮点或者二进制数据，数据压缩率低，存储成本高；</a:t>
            </a:r>
            <a:endParaRPr lang="en-US" altLang="zh-CN" dirty="0"/>
          </a:p>
          <a:p>
            <a:pPr marL="457200" indent="-457200">
              <a:buFont typeface="+mj-lt"/>
              <a:buAutoNum type="arabicPeriod"/>
            </a:pPr>
            <a:r>
              <a:rPr lang="zh-CN" altLang="en-US" b="1" dirty="0"/>
              <a:t>高效存储：</a:t>
            </a:r>
            <a:r>
              <a:rPr lang="zh-CN" altLang="en-US" dirty="0"/>
              <a:t>向量数据库计算复杂度高，需要集群</a:t>
            </a:r>
            <a:r>
              <a:rPr lang="en-US" altLang="zh-CN" dirty="0"/>
              <a:t>&amp;</a:t>
            </a:r>
            <a:r>
              <a:rPr lang="zh-CN" altLang="en-US" dirty="0"/>
              <a:t>分布式计算能力；</a:t>
            </a:r>
            <a:endParaRPr lang="en-US" altLang="zh-CN" dirty="0"/>
          </a:p>
          <a:p>
            <a:pPr marL="457200" indent="-457200">
              <a:buFont typeface="+mj-lt"/>
              <a:buAutoNum type="arabicPeriod"/>
            </a:pPr>
            <a:r>
              <a:rPr lang="zh-CN" altLang="en-US" b="1" dirty="0"/>
              <a:t>索引复杂：</a:t>
            </a:r>
            <a:r>
              <a:rPr lang="zh-CN" altLang="en-US" dirty="0"/>
              <a:t>有</a:t>
            </a:r>
            <a:r>
              <a:rPr lang="en-US" altLang="zh-CN" dirty="0"/>
              <a:t>tree</a:t>
            </a:r>
            <a:r>
              <a:rPr lang="zh-CN" altLang="en-US" dirty="0"/>
              <a:t>、</a:t>
            </a:r>
            <a:r>
              <a:rPr lang="en-US" altLang="zh-CN" dirty="0"/>
              <a:t>graph</a:t>
            </a:r>
            <a:r>
              <a:rPr lang="zh-CN" altLang="en-US" dirty="0"/>
              <a:t>、</a:t>
            </a:r>
            <a:r>
              <a:rPr lang="en-US" altLang="zh-CN" dirty="0"/>
              <a:t>hash</a:t>
            </a:r>
            <a:r>
              <a:rPr lang="zh-CN" altLang="en-US" dirty="0"/>
              <a:t>等多种向量索引方式，索引管理和使用成本高；</a:t>
            </a:r>
            <a:endParaRPr lang="en-US" altLang="zh-CN" dirty="0"/>
          </a:p>
          <a:p>
            <a:pPr marL="457200" indent="-457200">
              <a:buFont typeface="+mj-lt"/>
              <a:buAutoNum type="arabicPeriod"/>
            </a:pPr>
            <a:r>
              <a:rPr lang="zh-CN" altLang="en-US" b="1" dirty="0"/>
              <a:t>扩展性：</a:t>
            </a:r>
            <a:r>
              <a:rPr lang="zh-CN" altLang="en-US" dirty="0"/>
              <a:t>向量数据库的增长对系统的扩展性要去越来越高；</a:t>
            </a:r>
            <a:endParaRPr lang="en-US" altLang="zh-CN" dirty="0"/>
          </a:p>
          <a:p>
            <a:pPr marL="457200" indent="-457200">
              <a:buFont typeface="+mj-lt"/>
              <a:buAutoNum type="arabicPeriod"/>
            </a:pPr>
            <a:r>
              <a:rPr lang="zh-CN" altLang="en-US" b="1" dirty="0"/>
              <a:t>低延迟：</a:t>
            </a:r>
            <a:r>
              <a:rPr lang="zh-CN" altLang="en-US" dirty="0"/>
              <a:t>查询以</a:t>
            </a:r>
            <a:r>
              <a:rPr lang="en-US" altLang="zh-CN" dirty="0"/>
              <a:t>ms</a:t>
            </a:r>
            <a:r>
              <a:rPr lang="zh-CN" altLang="en-US" dirty="0"/>
              <a:t>级别响应业务需求；</a:t>
            </a:r>
            <a:endParaRPr lang="en-US" altLang="zh-CN" dirty="0"/>
          </a:p>
        </p:txBody>
      </p:sp>
    </p:spTree>
    <p:extLst>
      <p:ext uri="{BB962C8B-B14F-4D97-AF65-F5344CB8AC3E}">
        <p14:creationId xmlns:p14="http://schemas.microsoft.com/office/powerpoint/2010/main" val="194183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288AF74-04B3-C147-A0B3-5F7083446FEB}"/>
              </a:ext>
            </a:extLst>
          </p:cNvPr>
          <p:cNvSpPr>
            <a:spLocks noGrp="1"/>
          </p:cNvSpPr>
          <p:nvPr>
            <p:ph sz="half" idx="1"/>
          </p:nvPr>
        </p:nvSpPr>
        <p:spPr/>
        <p:txBody>
          <a:bodyPr/>
          <a:lstStyle/>
          <a:p>
            <a:r>
              <a:rPr lang="en-US" altLang="zh-CN" dirty="0"/>
              <a:t>3.</a:t>
            </a:r>
            <a:r>
              <a:rPr lang="zh-CN" altLang="en-US" dirty="0"/>
              <a:t> </a:t>
            </a:r>
            <a:r>
              <a:rPr lang="en-US" altLang="zh-CN" dirty="0"/>
              <a:t>Vector-DB</a:t>
            </a:r>
          </a:p>
          <a:p>
            <a:r>
              <a:rPr lang="zh-CN" altLang="en-US" dirty="0"/>
              <a:t>技术点梳理</a:t>
            </a:r>
          </a:p>
        </p:txBody>
      </p:sp>
    </p:spTree>
    <p:extLst>
      <p:ext uri="{BB962C8B-B14F-4D97-AF65-F5344CB8AC3E}">
        <p14:creationId xmlns:p14="http://schemas.microsoft.com/office/powerpoint/2010/main" val="423586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E880DB-FA4F-2042-B08D-C462BCF13E42}"/>
              </a:ext>
            </a:extLst>
          </p:cNvPr>
          <p:cNvSpPr>
            <a:spLocks noGrp="1"/>
          </p:cNvSpPr>
          <p:nvPr>
            <p:ph type="title"/>
          </p:nvPr>
        </p:nvSpPr>
        <p:spPr/>
        <p:txBody>
          <a:bodyPr/>
          <a:lstStyle/>
          <a:p>
            <a:r>
              <a:rPr lang="zh-CN" altLang="en-US" dirty="0"/>
              <a:t>相似度是如何计算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61D56BB-15B0-6E49-AC2C-0D6298865821}"/>
                  </a:ext>
                </a:extLst>
              </p:cNvPr>
              <p:cNvSpPr>
                <a:spLocks noGrp="1"/>
              </p:cNvSpPr>
              <p:nvPr>
                <p:ph sz="half" idx="1"/>
              </p:nvPr>
            </p:nvSpPr>
            <p:spPr>
              <a:xfrm>
                <a:off x="623635" y="1292772"/>
                <a:ext cx="10963473" cy="5062308"/>
              </a:xfrm>
            </p:spPr>
            <p:txBody>
              <a:bodyPr/>
              <a:lstStyle/>
              <a:p>
                <a:pPr>
                  <a:spcAft>
                    <a:spcPts val="0"/>
                  </a:spcAft>
                </a:pPr>
                <a:r>
                  <a:rPr lang="en-US" altLang="zh-CN" dirty="0"/>
                  <a:t>Vector-DB</a:t>
                </a:r>
                <a:r>
                  <a:rPr lang="zh-CN" altLang="en-US" dirty="0"/>
                  <a:t> 提供不同的度量算法计算向量相似性。</a:t>
                </a:r>
                <a:r>
                  <a:rPr lang="en-US" altLang="zh-CN" dirty="0"/>
                  <a:t>e.g.</a:t>
                </a:r>
                <a:r>
                  <a:rPr lang="zh-CN" altLang="en-US" dirty="0"/>
                  <a:t>，最常用</a:t>
                </a:r>
                <a:r>
                  <a:rPr lang="en-US" altLang="zh-CN" dirty="0"/>
                  <a:t>NLP</a:t>
                </a:r>
                <a:r>
                  <a:rPr lang="zh-CN" altLang="en-US" dirty="0"/>
                  <a:t> 度量算法：</a:t>
                </a:r>
              </a:p>
              <a:p>
                <a:pPr lvl="1">
                  <a:spcAft>
                    <a:spcPts val="0"/>
                  </a:spcAft>
                </a:pPr>
                <a:r>
                  <a:rPr lang="zh-CN" altLang="en-US" b="1" dirty="0"/>
                  <a:t>点积</a:t>
                </a:r>
                <a:r>
                  <a:rPr lang="zh-CN" altLang="en-US" dirty="0"/>
                  <a:t>：</a:t>
                </a:r>
                <a14:m>
                  <m:oMath xmlns:m="http://schemas.openxmlformats.org/officeDocument/2006/math">
                    <m:r>
                      <a:rPr lang="en-US" altLang="zh-CN" b="1" i="1" dirty="0" smtClean="0">
                        <a:latin typeface="Cambria Math" panose="02040503050406030204" pitchFamily="18" charset="0"/>
                      </a:rPr>
                      <m:t> </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m:rPr>
                        <m:sty m:val="p"/>
                      </m:rPr>
                      <a:rPr lang="en-US" altLang="zh-CN" i="1" dirty="0" err="1">
                        <a:latin typeface="Cambria Math" panose="02040503050406030204" pitchFamily="18" charset="0"/>
                      </a:rPr>
                      <m:t>cos</m:t>
                    </m:r>
                    <m:r>
                      <a:rPr lang="el-GR" altLang="zh-CN" i="1" dirty="0" smtClean="0">
                        <a:latin typeface="Cambria Math" panose="02040503050406030204" pitchFamily="18" charset="0"/>
                      </a:rPr>
                      <m:t>𝜃</m:t>
                    </m:r>
                  </m:oMath>
                </a14:m>
                <a:r>
                  <a:rPr lang="zh-CN" altLang="en-US" dirty="0"/>
                  <a:t>，输出任意大小的值</a:t>
                </a:r>
              </a:p>
              <a:p>
                <a:pPr lvl="1">
                  <a:spcAft>
                    <a:spcPts val="0"/>
                  </a:spcAft>
                </a:pPr>
                <a:r>
                  <a:rPr lang="zh-CN" altLang="en-US" b="1" dirty="0"/>
                  <a:t>余弦距离</a:t>
                </a:r>
                <a:r>
                  <a:rPr lang="zh-CN" altLang="en-US" dirty="0"/>
                  <a:t>：</a:t>
                </a:r>
                <a:r>
                  <a:rPr lang="en-US" altLang="zh-CN" b="1" dirty="0"/>
                  <a:t> </a:t>
                </a:r>
                <a14:m>
                  <m:oMath xmlns:m="http://schemas.openxmlformats.org/officeDocument/2006/math">
                    <m:r>
                      <a:rPr lang="en-US" altLang="zh-CN" i="1" dirty="0" smtClean="0">
                        <a:latin typeface="Cambria Math" panose="02040503050406030204" pitchFamily="18" charset="0"/>
                      </a:rPr>
                      <m:t>𝑐𝑜𝑠𝑖𝑛</m:t>
                    </m:r>
                    <m:r>
                      <m:rPr>
                        <m:sty m:val="p"/>
                      </m:rPr>
                      <a:rPr lang="en-US" altLang="zh-CN" i="1" dirty="0">
                        <a:latin typeface="Cambria Math" panose="02040503050406030204" pitchFamily="18" charset="0"/>
                      </a:rPr>
                      <m:t>e</m:t>
                    </m:r>
                    <m:r>
                      <m:rPr>
                        <m:sty m:val="p"/>
                      </m:rPr>
                      <a:rPr lang="en-US" altLang="zh-CN" i="1" dirty="0" smtClean="0">
                        <a:latin typeface="Cambria Math" panose="02040503050406030204" pitchFamily="18" charset="0"/>
                      </a:rPr>
                      <m:t>s</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𝐵</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𝐵</m:t>
                    </m:r>
                    <m:r>
                      <a:rPr lang="en-US" altLang="zh-CN" i="1" dirty="0" smtClean="0">
                        <a:latin typeface="Cambria Math" panose="02040503050406030204" pitchFamily="18" charset="0"/>
                      </a:rPr>
                      <m:t>||) </m:t>
                    </m:r>
                  </m:oMath>
                </a14:m>
                <a:r>
                  <a:rPr lang="zh-CN" altLang="en-US" dirty="0"/>
                  <a:t>，产生一个标准化值（</a:t>
                </a:r>
                <a:r>
                  <a:rPr lang="en-US" altLang="zh-CN" dirty="0"/>
                  <a:t>-1 </a:t>
                </a:r>
                <a:r>
                  <a:rPr lang="zh-CN" altLang="en-US" dirty="0"/>
                  <a:t>和 </a:t>
                </a:r>
                <a:r>
                  <a:rPr lang="en-US" altLang="zh-CN" dirty="0"/>
                  <a:t>1 </a:t>
                </a:r>
                <a:r>
                  <a:rPr lang="zh-CN" altLang="en-US" dirty="0"/>
                  <a:t>之间）</a:t>
                </a:r>
              </a:p>
            </p:txBody>
          </p:sp>
        </mc:Choice>
        <mc:Fallback xmlns="">
          <p:sp>
            <p:nvSpPr>
              <p:cNvPr id="4" name="内容占位符 3">
                <a:extLst>
                  <a:ext uri="{FF2B5EF4-FFF2-40B4-BE49-F238E27FC236}">
                    <a16:creationId xmlns:a16="http://schemas.microsoft.com/office/drawing/2014/main" id="{261D56BB-15B0-6E49-AC2C-0D6298865821}"/>
                  </a:ext>
                </a:extLst>
              </p:cNvPr>
              <p:cNvSpPr>
                <a:spLocks noGrp="1" noRot="1" noChangeAspect="1" noMove="1" noResize="1" noEditPoints="1" noAdjustHandles="1" noChangeArrowheads="1" noChangeShapeType="1" noTextEdit="1"/>
              </p:cNvSpPr>
              <p:nvPr>
                <p:ph sz="half" idx="1"/>
              </p:nvPr>
            </p:nvSpPr>
            <p:spPr>
              <a:xfrm>
                <a:off x="623635" y="1292772"/>
                <a:ext cx="10963473" cy="5062308"/>
              </a:xfrm>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ED19E0F-8F75-6A43-A9E2-19F2B7AD0883}"/>
              </a:ext>
            </a:extLst>
          </p:cNvPr>
          <p:cNvPicPr>
            <a:picLocks noChangeAspect="1"/>
          </p:cNvPicPr>
          <p:nvPr/>
        </p:nvPicPr>
        <p:blipFill>
          <a:blip r:embed="rId3"/>
          <a:stretch>
            <a:fillRect/>
          </a:stretch>
        </p:blipFill>
        <p:spPr>
          <a:xfrm>
            <a:off x="1265156" y="3690230"/>
            <a:ext cx="3819122" cy="2575687"/>
          </a:xfrm>
          <a:prstGeom prst="rect">
            <a:avLst/>
          </a:prstGeom>
        </p:spPr>
      </p:pic>
      <p:sp>
        <p:nvSpPr>
          <p:cNvPr id="7" name="矩形 6">
            <a:extLst>
              <a:ext uri="{FF2B5EF4-FFF2-40B4-BE49-F238E27FC236}">
                <a16:creationId xmlns:a16="http://schemas.microsoft.com/office/drawing/2014/main" id="{D8FC28F0-256B-804D-AE28-9DA8BA2FDD45}"/>
              </a:ext>
            </a:extLst>
          </p:cNvPr>
          <p:cNvSpPr/>
          <p:nvPr/>
        </p:nvSpPr>
        <p:spPr>
          <a:xfrm>
            <a:off x="2442400" y="3034635"/>
            <a:ext cx="1464760" cy="369332"/>
          </a:xfrm>
          <a:prstGeom prst="rect">
            <a:avLst/>
          </a:prstGeom>
        </p:spPr>
        <p:txBody>
          <a:bodyPr wrap="none">
            <a:spAutoFit/>
          </a:bodyPr>
          <a:lstStyle/>
          <a:p>
            <a:r>
              <a:rPr lang="zh-CN" altLang="en-US" dirty="0">
                <a:latin typeface="Futura Medium" panose="020B0602020204020303" pitchFamily="34" charset="-79"/>
                <a:cs typeface="Futura Medium" panose="020B0602020204020303" pitchFamily="34" charset="-79"/>
              </a:rPr>
              <a:t>dot product </a:t>
            </a:r>
          </a:p>
        </p:txBody>
      </p:sp>
      <p:pic>
        <p:nvPicPr>
          <p:cNvPr id="8" name="图片 7">
            <a:extLst>
              <a:ext uri="{FF2B5EF4-FFF2-40B4-BE49-F238E27FC236}">
                <a16:creationId xmlns:a16="http://schemas.microsoft.com/office/drawing/2014/main" id="{3A422695-DDBA-C845-B58A-618B79C5A81E}"/>
              </a:ext>
            </a:extLst>
          </p:cNvPr>
          <p:cNvPicPr>
            <a:picLocks noChangeAspect="1"/>
          </p:cNvPicPr>
          <p:nvPr/>
        </p:nvPicPr>
        <p:blipFill>
          <a:blip r:embed="rId4"/>
          <a:stretch>
            <a:fillRect/>
          </a:stretch>
        </p:blipFill>
        <p:spPr>
          <a:xfrm>
            <a:off x="6599358" y="3589698"/>
            <a:ext cx="3715323" cy="2709888"/>
          </a:xfrm>
          <a:prstGeom prst="rect">
            <a:avLst/>
          </a:prstGeom>
        </p:spPr>
      </p:pic>
      <p:sp>
        <p:nvSpPr>
          <p:cNvPr id="9" name="矩形 8">
            <a:extLst>
              <a:ext uri="{FF2B5EF4-FFF2-40B4-BE49-F238E27FC236}">
                <a16:creationId xmlns:a16="http://schemas.microsoft.com/office/drawing/2014/main" id="{7A11472F-1C60-F34A-9DF8-44300B504B83}"/>
              </a:ext>
            </a:extLst>
          </p:cNvPr>
          <p:cNvSpPr/>
          <p:nvPr/>
        </p:nvSpPr>
        <p:spPr>
          <a:xfrm>
            <a:off x="7394680" y="3007800"/>
            <a:ext cx="2124678" cy="369332"/>
          </a:xfrm>
          <a:prstGeom prst="rect">
            <a:avLst/>
          </a:prstGeom>
        </p:spPr>
        <p:txBody>
          <a:bodyPr wrap="square">
            <a:spAutoFit/>
          </a:bodyPr>
          <a:lstStyle/>
          <a:p>
            <a:pPr algn="ctr"/>
            <a:r>
              <a:rPr lang="zh-CN" altLang="en-US" dirty="0">
                <a:latin typeface="Futura Medium" panose="020B0602020204020303" pitchFamily="34" charset="-79"/>
                <a:cs typeface="Futura Medium" panose="020B0602020204020303" pitchFamily="34" charset="-79"/>
              </a:rPr>
              <a:t>Cosine Distance</a:t>
            </a:r>
          </a:p>
        </p:txBody>
      </p:sp>
    </p:spTree>
    <p:extLst>
      <p:ext uri="{BB962C8B-B14F-4D97-AF65-F5344CB8AC3E}">
        <p14:creationId xmlns:p14="http://schemas.microsoft.com/office/powerpoint/2010/main" val="65487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CD69B6-0AC3-2246-BB7E-805B8B5650E4}"/>
              </a:ext>
            </a:extLst>
          </p:cNvPr>
          <p:cNvSpPr>
            <a:spLocks noGrp="1"/>
          </p:cNvSpPr>
          <p:nvPr>
            <p:ph type="title"/>
          </p:nvPr>
        </p:nvSpPr>
        <p:spPr/>
        <p:txBody>
          <a:bodyPr/>
          <a:lstStyle/>
          <a:p>
            <a:r>
              <a:rPr lang="zh-CN" altLang="en-US" dirty="0"/>
              <a:t>相似性搜索是什么</a:t>
            </a:r>
          </a:p>
        </p:txBody>
      </p:sp>
      <p:sp>
        <p:nvSpPr>
          <p:cNvPr id="5" name="内容占位符 4">
            <a:extLst>
              <a:ext uri="{FF2B5EF4-FFF2-40B4-BE49-F238E27FC236}">
                <a16:creationId xmlns:a16="http://schemas.microsoft.com/office/drawing/2014/main" id="{39547B08-273A-F04E-99E0-846D43611789}"/>
              </a:ext>
            </a:extLst>
          </p:cNvPr>
          <p:cNvSpPr>
            <a:spLocks noGrp="1"/>
          </p:cNvSpPr>
          <p:nvPr>
            <p:ph sz="half" idx="1"/>
          </p:nvPr>
        </p:nvSpPr>
        <p:spPr>
          <a:xfrm>
            <a:off x="623636" y="1360170"/>
            <a:ext cx="4743644" cy="4994910"/>
          </a:xfrm>
        </p:spPr>
        <p:txBody>
          <a:bodyPr/>
          <a:lstStyle/>
          <a:p>
            <a:r>
              <a:rPr lang="zh-CN" altLang="en-US" dirty="0"/>
              <a:t>用户查询时，相似性搜索提供与输入向量相似 </a:t>
            </a:r>
            <a:r>
              <a:rPr lang="en-US" altLang="zh-CN" dirty="0"/>
              <a:t>TOP-K </a:t>
            </a:r>
            <a:r>
              <a:rPr lang="zh-CN" altLang="en-US" dirty="0"/>
              <a:t>向量。</a:t>
            </a:r>
            <a:endParaRPr lang="en-US" altLang="zh-CN" dirty="0"/>
          </a:p>
          <a:p>
            <a:endParaRPr lang="en-US" altLang="zh-CN" dirty="0"/>
          </a:p>
          <a:p>
            <a:r>
              <a:rPr lang="en-US" altLang="zh-CN" dirty="0"/>
              <a:t>e.g.</a:t>
            </a:r>
            <a:r>
              <a:rPr lang="zh-CN" altLang="en-US" dirty="0"/>
              <a:t>，使用 </a:t>
            </a:r>
            <a:r>
              <a:rPr lang="en-US" altLang="zh-CN" dirty="0"/>
              <a:t>k </a:t>
            </a:r>
            <a:r>
              <a:rPr lang="zh-CN" altLang="en-US" dirty="0"/>
              <a:t>最近邻（</a:t>
            </a:r>
            <a:r>
              <a:rPr lang="en-US" altLang="zh-CN" dirty="0"/>
              <a:t>KNN</a:t>
            </a:r>
            <a:r>
              <a:rPr lang="zh-CN" altLang="en-US" dirty="0"/>
              <a:t>）算法将查询向量与 </a:t>
            </a:r>
            <a:r>
              <a:rPr lang="en-US" altLang="zh-CN" dirty="0"/>
              <a:t>Vector-DB</a:t>
            </a:r>
            <a:r>
              <a:rPr lang="zh-CN" altLang="en-US" dirty="0"/>
              <a:t>  中每个向量进行比较。</a:t>
            </a:r>
            <a:endParaRPr lang="en-US" altLang="zh-CN" dirty="0"/>
          </a:p>
        </p:txBody>
      </p:sp>
      <p:pic>
        <p:nvPicPr>
          <p:cNvPr id="7" name="图片 6">
            <a:extLst>
              <a:ext uri="{FF2B5EF4-FFF2-40B4-BE49-F238E27FC236}">
                <a16:creationId xmlns:a16="http://schemas.microsoft.com/office/drawing/2014/main" id="{C4E845E3-B992-8C41-9223-F8C57A88C4AD}"/>
              </a:ext>
            </a:extLst>
          </p:cNvPr>
          <p:cNvPicPr>
            <a:picLocks noChangeAspect="1"/>
          </p:cNvPicPr>
          <p:nvPr/>
        </p:nvPicPr>
        <p:blipFill>
          <a:blip r:embed="rId2"/>
          <a:stretch>
            <a:fillRect/>
          </a:stretch>
        </p:blipFill>
        <p:spPr>
          <a:xfrm>
            <a:off x="5959366" y="1522511"/>
            <a:ext cx="5127925" cy="4621879"/>
          </a:xfrm>
          <a:prstGeom prst="rect">
            <a:avLst/>
          </a:prstGeom>
        </p:spPr>
      </p:pic>
    </p:spTree>
    <p:extLst>
      <p:ext uri="{BB962C8B-B14F-4D97-AF65-F5344CB8AC3E}">
        <p14:creationId xmlns:p14="http://schemas.microsoft.com/office/powerpoint/2010/main" val="103248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83429E-7F8E-F24E-9A68-CE031318D542}"/>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E53B1777-57AC-A04F-8E26-EF255D9356DF}"/>
              </a:ext>
            </a:extLst>
          </p:cNvPr>
          <p:cNvSpPr>
            <a:spLocks noGrp="1"/>
          </p:cNvSpPr>
          <p:nvPr>
            <p:ph sz="half" idx="1"/>
          </p:nvPr>
        </p:nvSpPr>
        <p:spPr/>
        <p:txBody>
          <a:bodyPr/>
          <a:lstStyle/>
          <a:p>
            <a:pPr>
              <a:lnSpc>
                <a:spcPct val="150000"/>
              </a:lnSpc>
              <a:buFont typeface="Arial" panose="020B0604020202020204" pitchFamily="34" charset="0"/>
              <a:buChar char="•"/>
            </a:pPr>
            <a:r>
              <a:rPr lang="zh-CN" altLang="en-US" sz="2000" dirty="0"/>
              <a:t>搜索空间扩展到百万</a:t>
            </a:r>
            <a:r>
              <a:rPr lang="en-US" altLang="zh-CN" sz="2000" dirty="0"/>
              <a:t>/</a:t>
            </a:r>
            <a:r>
              <a:rPr lang="zh-CN" altLang="en-US" sz="2000" dirty="0"/>
              <a:t>十亿个数据点时，所需比较数量随着数据增加而线性增加，分布式的线性度下降。查询变慢，如何解决？</a:t>
            </a:r>
          </a:p>
        </p:txBody>
      </p:sp>
    </p:spTree>
    <p:extLst>
      <p:ext uri="{BB962C8B-B14F-4D97-AF65-F5344CB8AC3E}">
        <p14:creationId xmlns:p14="http://schemas.microsoft.com/office/powerpoint/2010/main" val="113952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向量与检索：</a:t>
            </a:r>
            <a:r>
              <a:rPr lang="zh-CN" altLang="en-US" sz="2000" dirty="0">
                <a:latin typeface="Gill Sans MT" panose="020B0502020104020203" pitchFamily="34" charset="0"/>
              </a:rPr>
              <a:t>向量 </a:t>
            </a:r>
            <a:r>
              <a:rPr lang="en-US" altLang="zh-CN" sz="2000" dirty="0">
                <a:latin typeface="Gill Sans MT" panose="020B0502020104020203" pitchFamily="34" charset="0"/>
              </a:rPr>
              <a:t>Vector</a:t>
            </a:r>
            <a:r>
              <a:rPr lang="zh-CN" altLang="en-US" sz="2000" dirty="0">
                <a:latin typeface="Gill Sans MT" panose="020B0502020104020203" pitchFamily="34" charset="0"/>
              </a:rPr>
              <a:t> 的表示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Embedding</a:t>
            </a:r>
            <a:r>
              <a:rPr lang="zh-CN" altLang="en-US" sz="2000" dirty="0">
                <a:latin typeface="Gill Sans MT" panose="020B0502020104020203" pitchFamily="34" charset="0"/>
              </a:rPr>
              <a:t> 原理</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向量数据库：</a:t>
            </a:r>
            <a:r>
              <a:rPr lang="zh-CN" altLang="en-US" sz="2000" dirty="0">
                <a:latin typeface="Gill Sans MT" panose="020B0502020104020203" pitchFamily="34" charset="0"/>
              </a:rPr>
              <a:t>向量数据库原理、功能、特点 </a:t>
            </a:r>
            <a:r>
              <a:rPr lang="en-US" altLang="zh-CN" sz="2000" dirty="0">
                <a:latin typeface="Gill Sans MT" panose="020B0502020104020203" pitchFamily="34" charset="0"/>
              </a:rPr>
              <a:t>–</a:t>
            </a:r>
            <a:r>
              <a:rPr lang="zh-CN" altLang="en-US" sz="2000" dirty="0">
                <a:latin typeface="Gill Sans MT" panose="020B0502020104020203" pitchFamily="34" charset="0"/>
              </a:rPr>
              <a:t> 技术点梳理 </a:t>
            </a:r>
            <a:r>
              <a:rPr lang="en-US" altLang="zh-CN" sz="2000" dirty="0">
                <a:latin typeface="Gill Sans MT" panose="020B0502020104020203" pitchFamily="34" charset="0"/>
              </a:rPr>
              <a:t>–</a:t>
            </a:r>
            <a:r>
              <a:rPr lang="zh-CN" altLang="en-US" sz="2000" dirty="0">
                <a:latin typeface="Gill Sans MT" panose="020B0502020104020203" pitchFamily="34" charset="0"/>
              </a:rPr>
              <a:t> 混合搜索系统</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大模型关系：</a:t>
            </a:r>
            <a:r>
              <a:rPr lang="zh-CN" altLang="en-US" sz="2000" dirty="0">
                <a:latin typeface="Gill Sans MT" panose="020B0502020104020203" pitchFamily="34" charset="0"/>
              </a:rPr>
              <a:t>向量数据库遇到大模型 </a:t>
            </a:r>
            <a:r>
              <a:rPr lang="en-US" altLang="zh-CN" sz="2000" dirty="0">
                <a:latin typeface="Gill Sans MT" panose="020B0502020104020203" pitchFamily="34" charset="0"/>
              </a:rPr>
              <a:t>–</a:t>
            </a:r>
            <a:r>
              <a:rPr lang="zh-CN" altLang="en-US" sz="2000" dirty="0">
                <a:latin typeface="Gill Sans MT" panose="020B0502020104020203" pitchFamily="34" charset="0"/>
              </a:rPr>
              <a:t> 大模型与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相似性搜索：</a:t>
            </a:r>
            <a:r>
              <a:rPr lang="en-US" altLang="zh-CN" sz="2000" dirty="0">
                <a:latin typeface="Gill Sans MT" panose="020B0502020104020203" pitchFamily="34" charset="0"/>
              </a:rPr>
              <a:t>K-Means</a:t>
            </a:r>
            <a:r>
              <a:rPr lang="zh-CN" altLang="en-US" sz="2000" dirty="0">
                <a:latin typeface="Gill Sans MT" panose="020B0502020104020203" pitchFamily="34" charset="0"/>
              </a:rPr>
              <a:t> 聚类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Faiss </a:t>
            </a:r>
            <a:r>
              <a:rPr lang="zh-CN" altLang="en-US" sz="2000" dirty="0">
                <a:latin typeface="Gill Sans MT" panose="020B0502020104020203" pitchFamily="34" charset="0"/>
              </a:rPr>
              <a:t>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PQ</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IVF</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HNSW</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相似性度量：</a:t>
            </a:r>
            <a:r>
              <a:rPr lang="zh-CN" altLang="en-US" sz="2000" dirty="0">
                <a:latin typeface="Gill Sans MT" panose="020B0502020104020203" pitchFamily="34" charset="0"/>
              </a:rPr>
              <a:t>欧氏距离（</a:t>
            </a:r>
            <a:r>
              <a:rPr lang="en-US" altLang="zh-CN" sz="2000" dirty="0">
                <a:latin typeface="Gill Sans MT" panose="020B0502020104020203" pitchFamily="34" charset="0"/>
              </a:rPr>
              <a:t>L2</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内积（</a:t>
            </a:r>
            <a:r>
              <a:rPr lang="en-US" altLang="zh-CN" sz="2000" dirty="0">
                <a:latin typeface="Gill Sans MT" panose="020B0502020104020203" pitchFamily="34" charset="0"/>
              </a:rPr>
              <a:t>IP</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其他度量方式</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通用性架构：</a:t>
            </a:r>
            <a:r>
              <a:rPr lang="zh-CN" altLang="en-US" sz="2000" dirty="0">
                <a:latin typeface="Gill Sans MT" panose="020B0502020104020203" pitchFamily="34" charset="0"/>
              </a:rPr>
              <a:t>通用 </a:t>
            </a:r>
            <a:r>
              <a:rPr lang="en-US" altLang="zh-CN" sz="2000" dirty="0">
                <a:latin typeface="Gill Sans MT" panose="020B0502020104020203" pitchFamily="34" charset="0"/>
              </a:rPr>
              <a:t>Vector-DB</a:t>
            </a:r>
            <a:r>
              <a:rPr lang="zh-CN" altLang="en-US" sz="2000" dirty="0">
                <a:latin typeface="Gill Sans MT" panose="020B0502020104020203" pitchFamily="34" charset="0"/>
              </a:rPr>
              <a:t> 架构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KDB</a:t>
            </a:r>
            <a:r>
              <a:rPr lang="zh-CN" altLang="en-US" sz="2000" dirty="0">
                <a:latin typeface="Gill Sans MT" panose="020B0502020104020203" pitchFamily="34" charset="0"/>
              </a:rPr>
              <a:t> 架构示例</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对比与小结：</a:t>
            </a:r>
            <a:r>
              <a:rPr lang="zh-CN" altLang="en-US" sz="2000" dirty="0">
                <a:latin typeface="Gill Sans MT" panose="020B0502020104020203" pitchFamily="34" charset="0"/>
              </a:rPr>
              <a:t>业界向量数据库横向对比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小结</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B1BE2B1-31AC-364F-8E43-2B12E1431E91}"/>
              </a:ext>
            </a:extLst>
          </p:cNvPr>
          <p:cNvSpPr>
            <a:spLocks noGrp="1"/>
          </p:cNvSpPr>
          <p:nvPr>
            <p:ph type="title"/>
          </p:nvPr>
        </p:nvSpPr>
        <p:spPr/>
        <p:txBody>
          <a:bodyPr/>
          <a:lstStyle/>
          <a:p>
            <a:r>
              <a:rPr lang="zh-CN" altLang="en-US" dirty="0"/>
              <a:t>如何进行索引</a:t>
            </a:r>
          </a:p>
        </p:txBody>
      </p:sp>
      <p:sp>
        <p:nvSpPr>
          <p:cNvPr id="5" name="内容占位符 4">
            <a:extLst>
              <a:ext uri="{FF2B5EF4-FFF2-40B4-BE49-F238E27FC236}">
                <a16:creationId xmlns:a16="http://schemas.microsoft.com/office/drawing/2014/main" id="{B5612774-E629-8E43-B193-7D9D750DFC7D}"/>
              </a:ext>
            </a:extLst>
          </p:cNvPr>
          <p:cNvSpPr>
            <a:spLocks noGrp="1"/>
          </p:cNvSpPr>
          <p:nvPr>
            <p:ph sz="half" idx="1"/>
          </p:nvPr>
        </p:nvSpPr>
        <p:spPr/>
        <p:txBody>
          <a:bodyPr/>
          <a:lstStyle/>
          <a:p>
            <a:r>
              <a:rPr lang="zh-CN" altLang="en-US" dirty="0"/>
              <a:t>数据通过</a:t>
            </a:r>
            <a:r>
              <a:rPr lang="zh-CN" altLang="en-US" b="1" dirty="0"/>
              <a:t>索引 </a:t>
            </a:r>
            <a:r>
              <a:rPr lang="en-US" altLang="zh-CN" b="1" dirty="0"/>
              <a:t>Indexing</a:t>
            </a:r>
            <a:r>
              <a:rPr lang="zh-CN" altLang="en-US" b="1" dirty="0"/>
              <a:t> </a:t>
            </a:r>
            <a:r>
              <a:rPr lang="zh-CN" altLang="en-US" dirty="0"/>
              <a:t>存储在向量数据库中，索引通过缩小搜索空间来有效地查找相似向量；</a:t>
            </a:r>
            <a:endParaRPr lang="en-US" altLang="zh-CN" dirty="0"/>
          </a:p>
          <a:p>
            <a:r>
              <a:rPr lang="zh-CN" altLang="en-US" dirty="0"/>
              <a:t>但 </a:t>
            </a:r>
            <a:r>
              <a:rPr lang="en-US" altLang="zh-CN" dirty="0"/>
              <a:t>Embedding</a:t>
            </a:r>
            <a:r>
              <a:rPr lang="zh-CN" altLang="en-US" dirty="0"/>
              <a:t> 维度较高，</a:t>
            </a:r>
            <a:r>
              <a:rPr lang="en-US" altLang="zh-CN" dirty="0"/>
              <a:t>Vector-DB</a:t>
            </a:r>
            <a:r>
              <a:rPr lang="zh-CN" altLang="en-US" dirty="0"/>
              <a:t> 会这对 </a:t>
            </a:r>
            <a:r>
              <a:rPr lang="en-US" altLang="zh-CN" dirty="0"/>
              <a:t>Vector</a:t>
            </a:r>
            <a:r>
              <a:rPr lang="zh-CN" altLang="en-US" dirty="0"/>
              <a:t> 特征使用索引算法：</a:t>
            </a:r>
            <a:endParaRPr lang="en-US" altLang="zh-CN" dirty="0"/>
          </a:p>
          <a:p>
            <a:pPr marL="582006" lvl="1" indent="-342900">
              <a:buFont typeface="+mj-lt"/>
              <a:buAutoNum type="arabicPeriod"/>
            </a:pPr>
            <a:r>
              <a:rPr lang="en-US" altLang="zh-CN" dirty="0"/>
              <a:t>K-means</a:t>
            </a:r>
            <a:r>
              <a:rPr lang="zh-CN" altLang="en-US" dirty="0"/>
              <a:t> </a:t>
            </a:r>
            <a:r>
              <a:rPr lang="en-US" altLang="zh-CN" dirty="0"/>
              <a:t>and/or</a:t>
            </a:r>
            <a:r>
              <a:rPr lang="zh-CN" altLang="en-US" dirty="0"/>
              <a:t> </a:t>
            </a:r>
            <a:r>
              <a:rPr lang="en-US" altLang="zh-CN" dirty="0"/>
              <a:t>Faiss</a:t>
            </a:r>
          </a:p>
          <a:p>
            <a:pPr marL="582006" lvl="1" indent="-342900">
              <a:buFont typeface="+mj-lt"/>
              <a:buAutoNum type="arabicPeriod"/>
            </a:pPr>
            <a:r>
              <a:rPr lang="en-US" altLang="zh-CN" dirty="0"/>
              <a:t>Inverted File Index</a:t>
            </a:r>
            <a:r>
              <a:rPr lang="zh-CN" altLang="en-US" dirty="0"/>
              <a:t>（</a:t>
            </a:r>
            <a:r>
              <a:rPr lang="en-US" altLang="zh-CN" dirty="0"/>
              <a:t>IVF</a:t>
            </a:r>
            <a:r>
              <a:rPr lang="zh-CN" altLang="en-US" dirty="0"/>
              <a:t>） </a:t>
            </a:r>
            <a:endParaRPr lang="en-US" altLang="zh-CN" dirty="0"/>
          </a:p>
          <a:p>
            <a:pPr marL="582006" lvl="1" indent="-342900">
              <a:buFont typeface="+mj-lt"/>
              <a:buAutoNum type="arabicPeriod"/>
            </a:pPr>
            <a:r>
              <a:rPr lang="en-US" altLang="zh-CN" dirty="0"/>
              <a:t>Hierarchical Navigable Small World</a:t>
            </a:r>
            <a:r>
              <a:rPr lang="zh-CN" altLang="en-US" dirty="0"/>
              <a:t>（</a:t>
            </a:r>
            <a:r>
              <a:rPr lang="en-US" altLang="zh-CN" dirty="0"/>
              <a:t>HNSW</a:t>
            </a:r>
            <a:r>
              <a:rPr lang="zh-CN" altLang="en-US" dirty="0"/>
              <a:t>）</a:t>
            </a:r>
            <a:r>
              <a:rPr lang="en-US" altLang="zh-CN" dirty="0"/>
              <a:t> graphs</a:t>
            </a:r>
          </a:p>
          <a:p>
            <a:endParaRPr lang="zh-CN" altLang="en-US" dirty="0"/>
          </a:p>
        </p:txBody>
      </p:sp>
    </p:spTree>
    <p:extLst>
      <p:ext uri="{BB962C8B-B14F-4D97-AF65-F5344CB8AC3E}">
        <p14:creationId xmlns:p14="http://schemas.microsoft.com/office/powerpoint/2010/main" val="40101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1CAFC-DD33-124D-ABDA-211CC976C865}"/>
              </a:ext>
            </a:extLst>
          </p:cNvPr>
          <p:cNvSpPr>
            <a:spLocks noGrp="1"/>
          </p:cNvSpPr>
          <p:nvPr>
            <p:ph type="title"/>
          </p:nvPr>
        </p:nvSpPr>
        <p:spPr/>
        <p:txBody>
          <a:bodyPr/>
          <a:lstStyle/>
          <a:p>
            <a:r>
              <a:rPr kumimoji="1" lang="zh-CN" altLang="en-US" dirty="0"/>
              <a:t>整体回顾</a:t>
            </a:r>
          </a:p>
        </p:txBody>
      </p:sp>
      <p:pic>
        <p:nvPicPr>
          <p:cNvPr id="5" name="图片 4">
            <a:extLst>
              <a:ext uri="{FF2B5EF4-FFF2-40B4-BE49-F238E27FC236}">
                <a16:creationId xmlns:a16="http://schemas.microsoft.com/office/drawing/2014/main" id="{D8626977-8BBA-0F49-A749-FB36009E5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70" y="1147604"/>
            <a:ext cx="9922421" cy="5337279"/>
          </a:xfrm>
          <a:prstGeom prst="rect">
            <a:avLst/>
          </a:prstGeom>
        </p:spPr>
      </p:pic>
    </p:spTree>
    <p:extLst>
      <p:ext uri="{BB962C8B-B14F-4D97-AF65-F5344CB8AC3E}">
        <p14:creationId xmlns:p14="http://schemas.microsoft.com/office/powerpoint/2010/main" val="2427567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E62DC9-4D12-9340-9B60-E272A8170BBA}"/>
              </a:ext>
            </a:extLst>
          </p:cNvPr>
          <p:cNvSpPr>
            <a:spLocks noGrp="1"/>
          </p:cNvSpPr>
          <p:nvPr>
            <p:ph type="title"/>
          </p:nvPr>
        </p:nvSpPr>
        <p:spPr/>
        <p:txBody>
          <a:bodyPr/>
          <a:lstStyle/>
          <a:p>
            <a:r>
              <a:rPr kumimoji="1" lang="zh-CN" altLang="en-US" dirty="0"/>
              <a:t>整体回顾</a:t>
            </a:r>
            <a:endParaRPr lang="zh-CN" altLang="en-US" dirty="0"/>
          </a:p>
        </p:txBody>
      </p:sp>
      <p:sp>
        <p:nvSpPr>
          <p:cNvPr id="3" name="内容占位符 2">
            <a:extLst>
              <a:ext uri="{FF2B5EF4-FFF2-40B4-BE49-F238E27FC236}">
                <a16:creationId xmlns:a16="http://schemas.microsoft.com/office/drawing/2014/main" id="{484B8639-E5DF-1E48-BC93-A5B10FE9ECC7}"/>
              </a:ext>
            </a:extLst>
          </p:cNvPr>
          <p:cNvSpPr>
            <a:spLocks noGrp="1"/>
          </p:cNvSpPr>
          <p:nvPr>
            <p:ph sz="half" idx="1"/>
          </p:nvPr>
        </p:nvSpPr>
        <p:spPr/>
        <p:txBody>
          <a:bodyPr/>
          <a:lstStyle/>
          <a:p>
            <a:r>
              <a:rPr lang="zh-CN" altLang="en-US" b="1" dirty="0"/>
              <a:t>存储和数据索引</a:t>
            </a:r>
          </a:p>
          <a:p>
            <a:pPr lvl="1"/>
            <a:r>
              <a:rPr lang="en-US" altLang="zh-CN" dirty="0"/>
              <a:t>Embedding</a:t>
            </a:r>
            <a:r>
              <a:rPr lang="zh-CN" altLang="en-US" dirty="0"/>
              <a:t>：数据输入 </a:t>
            </a:r>
            <a:r>
              <a:rPr lang="en-US" altLang="zh-CN" dirty="0"/>
              <a:t>Embedding</a:t>
            </a:r>
            <a:r>
              <a:rPr lang="zh-CN" altLang="en-US" dirty="0"/>
              <a:t> </a:t>
            </a:r>
            <a:r>
              <a:rPr lang="en-US" altLang="zh-CN" dirty="0"/>
              <a:t>Model</a:t>
            </a:r>
            <a:r>
              <a:rPr lang="zh-CN" altLang="en-US" dirty="0"/>
              <a:t> 转换为 </a:t>
            </a:r>
            <a:r>
              <a:rPr lang="en-US" altLang="zh-CN" dirty="0"/>
              <a:t>Vector</a:t>
            </a:r>
            <a:r>
              <a:rPr lang="zh-CN" altLang="en-US" dirty="0"/>
              <a:t>，通过 </a:t>
            </a:r>
            <a:r>
              <a:rPr lang="en-US" altLang="zh-CN" dirty="0"/>
              <a:t>API </a:t>
            </a:r>
            <a:r>
              <a:rPr lang="zh-CN" altLang="en-US" dirty="0"/>
              <a:t>网关输入到 </a:t>
            </a:r>
            <a:r>
              <a:rPr lang="en-US" altLang="zh-CN" dirty="0"/>
              <a:t>Vector-DB</a:t>
            </a:r>
            <a:r>
              <a:rPr lang="zh-CN" altLang="en-US" dirty="0"/>
              <a:t> 的存储层</a:t>
            </a:r>
          </a:p>
          <a:p>
            <a:pPr lvl="1"/>
            <a:r>
              <a:rPr lang="en-US" altLang="zh-CN" dirty="0"/>
              <a:t>Indexing</a:t>
            </a:r>
            <a:r>
              <a:rPr lang="zh-CN" altLang="en-US" dirty="0"/>
              <a:t>：对向量 </a:t>
            </a:r>
            <a:r>
              <a:rPr lang="en-US" altLang="zh-CN" dirty="0"/>
              <a:t>Vector</a:t>
            </a:r>
            <a:r>
              <a:rPr lang="zh-CN" altLang="en-US" dirty="0"/>
              <a:t> 数据进行分区</a:t>
            </a:r>
            <a:r>
              <a:rPr lang="en-US" altLang="zh-CN" dirty="0"/>
              <a:t>/</a:t>
            </a:r>
            <a:r>
              <a:rPr lang="zh-CN" altLang="en-US" dirty="0"/>
              <a:t>分片以实现可扩展性和快速查找</a:t>
            </a:r>
          </a:p>
          <a:p>
            <a:pPr lvl="1"/>
            <a:r>
              <a:rPr lang="en-US" altLang="zh-CN" dirty="0"/>
              <a:t>Searching</a:t>
            </a:r>
            <a:r>
              <a:rPr lang="zh-CN" altLang="en-US" dirty="0"/>
              <a:t>：查询引擎与存储层紧密集成，通过 </a:t>
            </a:r>
            <a:r>
              <a:rPr lang="en-US" altLang="zh-CN" dirty="0"/>
              <a:t>Vector-DB</a:t>
            </a:r>
            <a:r>
              <a:rPr lang="zh-CN" altLang="en-US" dirty="0"/>
              <a:t> 的索引算法快速检索相似向量 </a:t>
            </a:r>
            <a:r>
              <a:rPr lang="en-US" altLang="zh-CN" dirty="0"/>
              <a:t>Vector</a:t>
            </a:r>
            <a:endParaRPr lang="zh-CN" altLang="en-US" dirty="0"/>
          </a:p>
          <a:p>
            <a:endParaRPr lang="en-US" altLang="zh-CN" b="1" dirty="0"/>
          </a:p>
          <a:p>
            <a:r>
              <a:rPr lang="zh-CN" altLang="en-US" b="1" dirty="0"/>
              <a:t>应用层</a:t>
            </a:r>
          </a:p>
          <a:p>
            <a:pPr lvl="1"/>
            <a:r>
              <a:rPr lang="en-US" altLang="zh-CN" dirty="0"/>
              <a:t>Query</a:t>
            </a:r>
            <a:r>
              <a:rPr lang="zh-CN" altLang="en-US" dirty="0"/>
              <a:t>：用户通过 </a:t>
            </a:r>
            <a:r>
              <a:rPr lang="en-US" altLang="zh-CN" dirty="0"/>
              <a:t>APP</a:t>
            </a:r>
            <a:r>
              <a:rPr lang="zh-CN" altLang="en-US" dirty="0"/>
              <a:t> </a:t>
            </a:r>
            <a:r>
              <a:rPr lang="en-US" altLang="zh-CN" dirty="0"/>
              <a:t>UI </a:t>
            </a:r>
            <a:r>
              <a:rPr lang="zh-CN" altLang="en-US" dirty="0"/>
              <a:t>将查询给 </a:t>
            </a:r>
            <a:r>
              <a:rPr lang="en-US" altLang="zh-CN" dirty="0"/>
              <a:t>Embedding</a:t>
            </a:r>
            <a:r>
              <a:rPr lang="zh-CN" altLang="en-US" dirty="0"/>
              <a:t> </a:t>
            </a:r>
            <a:r>
              <a:rPr lang="en-US" altLang="zh-CN" dirty="0"/>
              <a:t>Model</a:t>
            </a:r>
            <a:r>
              <a:rPr lang="zh-CN" altLang="en-US" dirty="0"/>
              <a:t>，将输入查询转换为与数据相同的 </a:t>
            </a:r>
            <a:r>
              <a:rPr lang="en-US" altLang="zh-CN" dirty="0"/>
              <a:t>Embedding</a:t>
            </a:r>
            <a:r>
              <a:rPr lang="zh-CN" altLang="en-US" dirty="0"/>
              <a:t> </a:t>
            </a:r>
            <a:r>
              <a:rPr lang="en-US" altLang="zh-CN" dirty="0"/>
              <a:t>Space</a:t>
            </a:r>
            <a:endParaRPr lang="zh-CN" altLang="en-US" dirty="0"/>
          </a:p>
          <a:p>
            <a:pPr lvl="1"/>
            <a:r>
              <a:rPr lang="en-US" altLang="zh-CN" dirty="0"/>
              <a:t>Return</a:t>
            </a:r>
            <a:r>
              <a:rPr lang="zh-CN" altLang="en-US" dirty="0"/>
              <a:t>：</a:t>
            </a:r>
            <a:r>
              <a:rPr lang="en-US" altLang="zh-CN" dirty="0"/>
              <a:t>Vector</a:t>
            </a:r>
            <a:r>
              <a:rPr lang="zh-CN" altLang="en-US" dirty="0"/>
              <a:t> 化查询通过 </a:t>
            </a:r>
            <a:r>
              <a:rPr lang="en-US" altLang="zh-CN" dirty="0"/>
              <a:t>API</a:t>
            </a:r>
            <a:r>
              <a:rPr lang="zh-CN" altLang="en-US" dirty="0"/>
              <a:t> 网关发送到查询引擎，可异步处理多个查询， </a:t>
            </a:r>
            <a:r>
              <a:rPr lang="en-US" altLang="zh-CN" dirty="0"/>
              <a:t>TOP-K </a:t>
            </a:r>
            <a:r>
              <a:rPr lang="zh-CN" altLang="en-US" dirty="0"/>
              <a:t>结果返回用户</a:t>
            </a:r>
            <a:br>
              <a:rPr lang="zh-CN" altLang="en-US" dirty="0"/>
            </a:br>
            <a:endParaRPr kumimoji="1" lang="zh-CN" altLang="en-US" dirty="0"/>
          </a:p>
        </p:txBody>
      </p:sp>
    </p:spTree>
    <p:extLst>
      <p:ext uri="{BB962C8B-B14F-4D97-AF65-F5344CB8AC3E}">
        <p14:creationId xmlns:p14="http://schemas.microsoft.com/office/powerpoint/2010/main" val="115595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normAutofit/>
          </a:bodyPr>
          <a:lstStyle/>
          <a:p>
            <a:r>
              <a:rPr lang="en-US" altLang="zh-CN" dirty="0"/>
              <a:t>3.</a:t>
            </a:r>
            <a:r>
              <a:rPr lang="zh-CN" altLang="en-US" dirty="0"/>
              <a:t>混合搜索系统</a:t>
            </a:r>
          </a:p>
        </p:txBody>
      </p:sp>
    </p:spTree>
    <p:extLst>
      <p:ext uri="{BB962C8B-B14F-4D97-AF65-F5344CB8AC3E}">
        <p14:creationId xmlns:p14="http://schemas.microsoft.com/office/powerpoint/2010/main" val="352847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06582-5252-9643-A0F4-C5F85267FC39}"/>
              </a:ext>
            </a:extLst>
          </p:cNvPr>
          <p:cNvSpPr>
            <a:spLocks noGrp="1"/>
          </p:cNvSpPr>
          <p:nvPr>
            <p:ph type="title"/>
          </p:nvPr>
        </p:nvSpPr>
        <p:spPr/>
        <p:txBody>
          <a:bodyPr/>
          <a:lstStyle/>
          <a:p>
            <a:r>
              <a:rPr lang="zh-CN" altLang="en-US" dirty="0"/>
              <a:t> </a:t>
            </a:r>
            <a:r>
              <a:rPr lang="en-US" altLang="zh-CN" dirty="0"/>
              <a:t>DB-Engines Ranking of Vector DBMS</a:t>
            </a:r>
            <a:endParaRPr lang="zh-CN" altLang="en-US" dirty="0"/>
          </a:p>
        </p:txBody>
      </p:sp>
      <p:pic>
        <p:nvPicPr>
          <p:cNvPr id="5" name="图片 4">
            <a:extLst>
              <a:ext uri="{FF2B5EF4-FFF2-40B4-BE49-F238E27FC236}">
                <a16:creationId xmlns:a16="http://schemas.microsoft.com/office/drawing/2014/main" id="{2C5E597C-9370-7749-9EFB-F51B42B64938}"/>
              </a:ext>
            </a:extLst>
          </p:cNvPr>
          <p:cNvPicPr>
            <a:picLocks noChangeAspect="1"/>
          </p:cNvPicPr>
          <p:nvPr/>
        </p:nvPicPr>
        <p:blipFill>
          <a:blip r:embed="rId2"/>
          <a:stretch>
            <a:fillRect/>
          </a:stretch>
        </p:blipFill>
        <p:spPr>
          <a:xfrm>
            <a:off x="2511973" y="1360170"/>
            <a:ext cx="7411660" cy="5039929"/>
          </a:xfrm>
          <a:prstGeom prst="rect">
            <a:avLst/>
          </a:prstGeom>
        </p:spPr>
      </p:pic>
      <p:sp>
        <p:nvSpPr>
          <p:cNvPr id="6" name="矩形 5">
            <a:extLst>
              <a:ext uri="{FF2B5EF4-FFF2-40B4-BE49-F238E27FC236}">
                <a16:creationId xmlns:a16="http://schemas.microsoft.com/office/drawing/2014/main" id="{FADF2BE1-22D6-7B41-B1F9-8C3C8BB62CAB}"/>
              </a:ext>
            </a:extLst>
          </p:cNvPr>
          <p:cNvSpPr/>
          <p:nvPr/>
        </p:nvSpPr>
        <p:spPr>
          <a:xfrm>
            <a:off x="2617076" y="2270234"/>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8174D866-A75C-854F-ABB9-C079FE661780}"/>
              </a:ext>
            </a:extLst>
          </p:cNvPr>
          <p:cNvSpPr/>
          <p:nvPr/>
        </p:nvSpPr>
        <p:spPr>
          <a:xfrm>
            <a:off x="2617076" y="3669927"/>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530E84D-5CD1-7B4B-8BBD-A3C8B526B3F2}"/>
              </a:ext>
            </a:extLst>
          </p:cNvPr>
          <p:cNvSpPr/>
          <p:nvPr/>
        </p:nvSpPr>
        <p:spPr>
          <a:xfrm>
            <a:off x="2617076" y="4250356"/>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21C5297-B22F-B64F-908E-419D3378AC64}"/>
              </a:ext>
            </a:extLst>
          </p:cNvPr>
          <p:cNvSpPr/>
          <p:nvPr/>
        </p:nvSpPr>
        <p:spPr>
          <a:xfrm>
            <a:off x="2623265" y="4904812"/>
            <a:ext cx="7441324" cy="5891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D9EBC942-7513-0A40-A7FB-94E644D3F929}"/>
              </a:ext>
            </a:extLst>
          </p:cNvPr>
          <p:cNvSpPr/>
          <p:nvPr/>
        </p:nvSpPr>
        <p:spPr>
          <a:xfrm>
            <a:off x="2617076" y="5685547"/>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8423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5D13DA-78FC-C34E-9ACC-9221509D8D0A}"/>
              </a:ext>
            </a:extLst>
          </p:cNvPr>
          <p:cNvSpPr>
            <a:spLocks noGrp="1"/>
          </p:cNvSpPr>
          <p:nvPr>
            <p:ph type="title"/>
          </p:nvPr>
        </p:nvSpPr>
        <p:spPr/>
        <p:txBody>
          <a:bodyPr/>
          <a:lstStyle/>
          <a:p>
            <a:r>
              <a:rPr lang="zh-CN" altLang="en-US" dirty="0"/>
              <a:t>混合搜索系统</a:t>
            </a:r>
          </a:p>
        </p:txBody>
      </p:sp>
      <p:sp>
        <p:nvSpPr>
          <p:cNvPr id="4" name="内容占位符 3">
            <a:extLst>
              <a:ext uri="{FF2B5EF4-FFF2-40B4-BE49-F238E27FC236}">
                <a16:creationId xmlns:a16="http://schemas.microsoft.com/office/drawing/2014/main" id="{D36820EC-5B53-AC48-8FED-6FC1A0612198}"/>
              </a:ext>
            </a:extLst>
          </p:cNvPr>
          <p:cNvSpPr>
            <a:spLocks noGrp="1"/>
          </p:cNvSpPr>
          <p:nvPr>
            <p:ph sz="half" idx="1"/>
          </p:nvPr>
        </p:nvSpPr>
        <p:spPr/>
        <p:txBody>
          <a:bodyPr/>
          <a:lstStyle/>
          <a:p>
            <a:r>
              <a:rPr lang="en-US" altLang="zh-CN" b="1" dirty="0"/>
              <a:t>Key</a:t>
            </a:r>
            <a:r>
              <a:rPr lang="zh-CN" altLang="en-US" b="1" dirty="0"/>
              <a:t> </a:t>
            </a:r>
            <a:r>
              <a:rPr lang="en-US" altLang="zh-CN" b="1" dirty="0"/>
              <a:t>Word</a:t>
            </a:r>
            <a:r>
              <a:rPr lang="zh-CN" altLang="en-US" b="1" dirty="0"/>
              <a:t> 搜索</a:t>
            </a:r>
            <a:r>
              <a:rPr lang="zh-CN" altLang="en-US" dirty="0"/>
              <a:t>：当用户知道期望搜索的结果或者与搜索词中的短语完全匹配时，找到明确相关、有用的结果，使用传统数据库，而非向量数据库</a:t>
            </a:r>
            <a:r>
              <a:rPr lang="zh-CN" altLang="en-US" b="1" dirty="0"/>
              <a:t>。</a:t>
            </a:r>
            <a:endParaRPr lang="zh-CN" altLang="en-US" dirty="0"/>
          </a:p>
          <a:p>
            <a:r>
              <a:rPr lang="zh-CN" altLang="en-US" b="1" dirty="0"/>
              <a:t>向量搜索</a:t>
            </a:r>
            <a:r>
              <a:rPr lang="zh-CN" altLang="en-US" dirty="0"/>
              <a:t>：当用户不知道需要明确的搜索目标，而是期望搜索语义相关、特征相关结果。使用向量数据库，而非传统数据库。</a:t>
            </a:r>
          </a:p>
          <a:p>
            <a:r>
              <a:rPr lang="zh-CN" altLang="en-US" b="1" dirty="0"/>
              <a:t>混合关键字</a:t>
            </a:r>
            <a:r>
              <a:rPr lang="en-US" altLang="zh-CN" b="1" dirty="0"/>
              <a:t>+</a:t>
            </a:r>
            <a:r>
              <a:rPr lang="zh-CN" altLang="en-US" b="1" dirty="0"/>
              <a:t>向量搜索</a:t>
            </a:r>
            <a:r>
              <a:rPr lang="zh-CN" altLang="en-US" dirty="0"/>
              <a:t>：结合全文关键字和向量搜索的候选结果使用交叉编码器模型对结果重新排名。结合传统数据库和向量数据库。</a:t>
            </a:r>
          </a:p>
          <a:p>
            <a:endParaRPr lang="zh-CN" altLang="en-US" dirty="0"/>
          </a:p>
        </p:txBody>
      </p:sp>
    </p:spTree>
    <p:extLst>
      <p:ext uri="{BB962C8B-B14F-4D97-AF65-F5344CB8AC3E}">
        <p14:creationId xmlns:p14="http://schemas.microsoft.com/office/powerpoint/2010/main" val="200742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3DB533-48CE-944C-9152-085DB0F4244C}"/>
              </a:ext>
            </a:extLst>
          </p:cNvPr>
          <p:cNvSpPr>
            <a:spLocks noGrp="1"/>
          </p:cNvSpPr>
          <p:nvPr>
            <p:ph type="title"/>
          </p:nvPr>
        </p:nvSpPr>
        <p:spPr/>
        <p:txBody>
          <a:bodyPr/>
          <a:lstStyle/>
          <a:p>
            <a:r>
              <a:rPr lang="zh-CN" altLang="en-US" dirty="0"/>
              <a:t>混合搜索系统</a:t>
            </a:r>
          </a:p>
        </p:txBody>
      </p:sp>
      <p:pic>
        <p:nvPicPr>
          <p:cNvPr id="2" name="图片 1">
            <a:extLst>
              <a:ext uri="{FF2B5EF4-FFF2-40B4-BE49-F238E27FC236}">
                <a16:creationId xmlns:a16="http://schemas.microsoft.com/office/drawing/2014/main" id="{67E8738E-F042-B142-A211-AF3166C4344C}"/>
              </a:ext>
            </a:extLst>
          </p:cNvPr>
          <p:cNvPicPr>
            <a:picLocks noChangeAspect="1"/>
          </p:cNvPicPr>
          <p:nvPr/>
        </p:nvPicPr>
        <p:blipFill>
          <a:blip r:embed="rId2"/>
          <a:stretch>
            <a:fillRect/>
          </a:stretch>
        </p:blipFill>
        <p:spPr>
          <a:xfrm>
            <a:off x="623635" y="1505315"/>
            <a:ext cx="2287709" cy="4401499"/>
          </a:xfrm>
          <a:prstGeom prst="rect">
            <a:avLst/>
          </a:prstGeom>
        </p:spPr>
      </p:pic>
      <p:pic>
        <p:nvPicPr>
          <p:cNvPr id="3" name="图片 2">
            <a:extLst>
              <a:ext uri="{FF2B5EF4-FFF2-40B4-BE49-F238E27FC236}">
                <a16:creationId xmlns:a16="http://schemas.microsoft.com/office/drawing/2014/main" id="{1EE55759-61F0-3143-8E4A-2C2D075A800A}"/>
              </a:ext>
            </a:extLst>
          </p:cNvPr>
          <p:cNvPicPr>
            <a:picLocks noChangeAspect="1"/>
          </p:cNvPicPr>
          <p:nvPr/>
        </p:nvPicPr>
        <p:blipFill>
          <a:blip r:embed="rId3"/>
          <a:stretch>
            <a:fillRect/>
          </a:stretch>
        </p:blipFill>
        <p:spPr>
          <a:xfrm>
            <a:off x="4117571" y="1505315"/>
            <a:ext cx="2146388" cy="4400095"/>
          </a:xfrm>
          <a:prstGeom prst="rect">
            <a:avLst/>
          </a:prstGeom>
        </p:spPr>
      </p:pic>
      <p:pic>
        <p:nvPicPr>
          <p:cNvPr id="7" name="图片 6">
            <a:extLst>
              <a:ext uri="{FF2B5EF4-FFF2-40B4-BE49-F238E27FC236}">
                <a16:creationId xmlns:a16="http://schemas.microsoft.com/office/drawing/2014/main" id="{3A3CDF7E-6571-8C49-996C-15E443B3B0EE}"/>
              </a:ext>
            </a:extLst>
          </p:cNvPr>
          <p:cNvPicPr>
            <a:picLocks noChangeAspect="1"/>
          </p:cNvPicPr>
          <p:nvPr/>
        </p:nvPicPr>
        <p:blipFill>
          <a:blip r:embed="rId4"/>
          <a:stretch>
            <a:fillRect/>
          </a:stretch>
        </p:blipFill>
        <p:spPr>
          <a:xfrm>
            <a:off x="7354573" y="676771"/>
            <a:ext cx="4116921" cy="5622815"/>
          </a:xfrm>
          <a:prstGeom prst="rect">
            <a:avLst/>
          </a:prstGeom>
        </p:spPr>
      </p:pic>
    </p:spTree>
    <p:extLst>
      <p:ext uri="{BB962C8B-B14F-4D97-AF65-F5344CB8AC3E}">
        <p14:creationId xmlns:p14="http://schemas.microsoft.com/office/powerpoint/2010/main" val="125527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B3228E4-EE1D-5345-AEF0-29EE0AE34766}"/>
              </a:ext>
            </a:extLst>
          </p:cNvPr>
          <p:cNvSpPr>
            <a:spLocks noGrp="1"/>
          </p:cNvSpPr>
          <p:nvPr>
            <p:ph type="title"/>
          </p:nvPr>
        </p:nvSpPr>
        <p:spPr/>
        <p:txBody>
          <a:bodyPr/>
          <a:lstStyle/>
          <a:p>
            <a:r>
              <a:rPr lang="zh-CN" altLang="en-US" dirty="0"/>
              <a:t>检索基本方式</a:t>
            </a:r>
          </a:p>
        </p:txBody>
      </p:sp>
      <p:sp>
        <p:nvSpPr>
          <p:cNvPr id="5" name="内容占位符 4">
            <a:extLst>
              <a:ext uri="{FF2B5EF4-FFF2-40B4-BE49-F238E27FC236}">
                <a16:creationId xmlns:a16="http://schemas.microsoft.com/office/drawing/2014/main" id="{DD73C561-E05B-B74B-B498-D4FFBE661F5B}"/>
              </a:ext>
            </a:extLst>
          </p:cNvPr>
          <p:cNvSpPr>
            <a:spLocks noGrp="1"/>
          </p:cNvSpPr>
          <p:nvPr>
            <p:ph sz="half" idx="1"/>
          </p:nvPr>
        </p:nvSpPr>
        <p:spPr>
          <a:xfrm>
            <a:off x="623635" y="1360170"/>
            <a:ext cx="6039923" cy="4994910"/>
          </a:xfrm>
        </p:spPr>
        <p:txBody>
          <a:bodyPr/>
          <a:lstStyle/>
          <a:p>
            <a:r>
              <a:rPr lang="zh-CN" altLang="en-US" b="1" dirty="0"/>
              <a:t>传统数据库</a:t>
            </a:r>
            <a:r>
              <a:rPr lang="zh-CN" altLang="en-US" dirty="0"/>
              <a:t>（</a:t>
            </a:r>
            <a:r>
              <a:rPr lang="en-US" altLang="zh-CN" dirty="0"/>
              <a:t>Elasticsearch</a:t>
            </a:r>
            <a:r>
              <a:rPr lang="zh-CN" altLang="en-US" dirty="0"/>
              <a:t>、</a:t>
            </a:r>
            <a:r>
              <a:rPr lang="en-US" altLang="zh-CN" dirty="0" err="1"/>
              <a:t>Opensearch</a:t>
            </a:r>
            <a:r>
              <a:rPr lang="zh-CN" altLang="en-US" dirty="0"/>
              <a:t>、</a:t>
            </a:r>
            <a:r>
              <a:rPr lang="en-US" altLang="zh-CN" dirty="0"/>
              <a:t>MongoDB</a:t>
            </a:r>
            <a:r>
              <a:rPr lang="zh-CN" altLang="en-US" dirty="0"/>
              <a:t>） ：主要使用类 </a:t>
            </a:r>
            <a:r>
              <a:rPr lang="en-US" altLang="zh-CN" dirty="0"/>
              <a:t>BM25</a:t>
            </a:r>
            <a:r>
              <a:rPr lang="zh-CN" altLang="en-US" dirty="0"/>
              <a:t> 关键字索引算法。与逆文档频率（</a:t>
            </a:r>
            <a:r>
              <a:rPr lang="en-US" altLang="zh-CN" dirty="0"/>
              <a:t>IDF</a:t>
            </a:r>
            <a:r>
              <a:rPr lang="zh-CN" altLang="en-US" dirty="0"/>
              <a:t>）相关的关键字频率来生成稀疏向量。</a:t>
            </a:r>
            <a:endParaRPr lang="en-US" altLang="zh-CN" dirty="0"/>
          </a:p>
          <a:p>
            <a:endParaRPr lang="en-US" altLang="zh-CN" dirty="0"/>
          </a:p>
          <a:p>
            <a:r>
              <a:rPr lang="zh-CN" altLang="en-US" b="1" dirty="0"/>
              <a:t>向量数据库</a:t>
            </a:r>
            <a:r>
              <a:rPr lang="zh-CN" altLang="en-US" dirty="0"/>
              <a:t>：主要对文本进行编码或物体特征化为稠密</a:t>
            </a:r>
            <a:r>
              <a:rPr lang="en-US" altLang="zh-CN" dirty="0"/>
              <a:t>Dense</a:t>
            </a:r>
            <a:r>
              <a:rPr lang="zh-CN" altLang="en-US" dirty="0"/>
              <a:t> </a:t>
            </a:r>
            <a:r>
              <a:rPr lang="en-US" altLang="zh-CN" dirty="0"/>
              <a:t>Vector</a:t>
            </a:r>
            <a:r>
              <a:rPr lang="zh-CN" altLang="en-US" dirty="0"/>
              <a:t>，使用双编码器模型 </a:t>
            </a:r>
            <a:r>
              <a:rPr lang="en-US" altLang="zh-CN" dirty="0"/>
              <a:t>Bi-Encoder</a:t>
            </a:r>
            <a:r>
              <a:rPr lang="zh-CN" altLang="en-US" dirty="0"/>
              <a:t> 对生成 </a:t>
            </a:r>
            <a:r>
              <a:rPr lang="en-US" altLang="zh-CN" dirty="0"/>
              <a:t>Embedding</a:t>
            </a:r>
            <a:r>
              <a:rPr lang="zh-CN" altLang="en-US" dirty="0"/>
              <a:t> </a:t>
            </a:r>
            <a:r>
              <a:rPr lang="en-US" altLang="zh-CN" dirty="0"/>
              <a:t>Vector</a:t>
            </a:r>
            <a:r>
              <a:rPr lang="zh-CN" altLang="en-US" dirty="0"/>
              <a:t> </a:t>
            </a:r>
            <a:r>
              <a:rPr lang="en-US" altLang="zh-CN" dirty="0"/>
              <a:t>Pair</a:t>
            </a:r>
            <a:r>
              <a:rPr lang="zh-CN" altLang="en-US" dirty="0"/>
              <a:t> 进行比较以产生余弦相似度得分。</a:t>
            </a:r>
          </a:p>
        </p:txBody>
      </p:sp>
      <p:pic>
        <p:nvPicPr>
          <p:cNvPr id="3" name="图片 2">
            <a:extLst>
              <a:ext uri="{FF2B5EF4-FFF2-40B4-BE49-F238E27FC236}">
                <a16:creationId xmlns:a16="http://schemas.microsoft.com/office/drawing/2014/main" id="{C790E55B-C5D5-6F41-9915-C7CCBA175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106" y="1437180"/>
            <a:ext cx="3239156" cy="3983640"/>
          </a:xfrm>
          <a:prstGeom prst="rect">
            <a:avLst/>
          </a:prstGeom>
        </p:spPr>
      </p:pic>
    </p:spTree>
    <p:extLst>
      <p:ext uri="{BB962C8B-B14F-4D97-AF65-F5344CB8AC3E}">
        <p14:creationId xmlns:p14="http://schemas.microsoft.com/office/powerpoint/2010/main" val="226702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BF51C-BBC6-C44D-9985-460801BA26D4}"/>
              </a:ext>
            </a:extLst>
          </p:cNvPr>
          <p:cNvSpPr>
            <a:spLocks noGrp="1"/>
          </p:cNvSpPr>
          <p:nvPr>
            <p:ph type="title"/>
          </p:nvPr>
        </p:nvSpPr>
        <p:spPr/>
        <p:txBody>
          <a:bodyPr/>
          <a:lstStyle/>
          <a:p>
            <a:r>
              <a:rPr kumimoji="1" lang="zh-CN" altLang="en-US" dirty="0"/>
              <a:t>混合搜索系统与交叉编码器</a:t>
            </a:r>
          </a:p>
        </p:txBody>
      </p:sp>
      <p:sp>
        <p:nvSpPr>
          <p:cNvPr id="3" name="内容占位符 2">
            <a:extLst>
              <a:ext uri="{FF2B5EF4-FFF2-40B4-BE49-F238E27FC236}">
                <a16:creationId xmlns:a16="http://schemas.microsoft.com/office/drawing/2014/main" id="{1D175CF6-EC05-B447-B726-FF3D2CBF368D}"/>
              </a:ext>
            </a:extLst>
          </p:cNvPr>
          <p:cNvSpPr>
            <a:spLocks noGrp="1"/>
          </p:cNvSpPr>
          <p:nvPr>
            <p:ph sz="half" idx="1"/>
          </p:nvPr>
        </p:nvSpPr>
        <p:spPr>
          <a:xfrm>
            <a:off x="623636" y="1881352"/>
            <a:ext cx="6565440" cy="4473728"/>
          </a:xfrm>
        </p:spPr>
        <p:txBody>
          <a:bodyPr/>
          <a:lstStyle/>
          <a:p>
            <a:r>
              <a:rPr lang="zh-CN" altLang="en-US" b="1" dirty="0"/>
              <a:t>混合搜索：</a:t>
            </a:r>
            <a:r>
              <a:rPr lang="zh-CN" altLang="en-US" dirty="0"/>
              <a:t>将关键字搜索（</a:t>
            </a:r>
            <a:r>
              <a:rPr lang="en-US" altLang="zh-CN" dirty="0"/>
              <a:t>BM25</a:t>
            </a:r>
            <a:r>
              <a:rPr lang="zh-CN" altLang="en-US" dirty="0"/>
              <a:t>）和 </a:t>
            </a:r>
            <a:r>
              <a:rPr lang="en-US" altLang="zh-CN" dirty="0"/>
              <a:t>Vector</a:t>
            </a:r>
            <a:r>
              <a:rPr lang="zh-CN" altLang="en-US" dirty="0"/>
              <a:t> 搜索（余弦相似度）获得的搜索结果结合，需要交叉编码器。</a:t>
            </a:r>
            <a:endParaRPr lang="en-US" altLang="zh-CN" dirty="0"/>
          </a:p>
          <a:p>
            <a:r>
              <a:rPr lang="en-US" altLang="zh-CN" b="1" dirty="0"/>
              <a:t>Cross</a:t>
            </a:r>
            <a:r>
              <a:rPr lang="zh-CN" altLang="en-US" b="1" dirty="0"/>
              <a:t> </a:t>
            </a:r>
            <a:r>
              <a:rPr lang="en-US" altLang="zh-CN" b="1" dirty="0"/>
              <a:t>Encoder</a:t>
            </a:r>
            <a:r>
              <a:rPr lang="zh-CN" altLang="en-US" b="1" dirty="0"/>
              <a:t>：</a:t>
            </a:r>
            <a:r>
              <a:rPr lang="zh-CN" altLang="en-US" dirty="0"/>
              <a:t>将两个句子同时输入 </a:t>
            </a:r>
            <a:r>
              <a:rPr lang="en-US" altLang="zh-CN" dirty="0"/>
              <a:t>Encoder</a:t>
            </a:r>
            <a:r>
              <a:rPr lang="zh-CN" altLang="en-US" dirty="0"/>
              <a:t> 模型（</a:t>
            </a:r>
            <a:r>
              <a:rPr lang="en-US" altLang="zh-CN" dirty="0"/>
              <a:t>BERT</a:t>
            </a:r>
            <a:r>
              <a:rPr lang="zh-CN" altLang="en-US" dirty="0"/>
              <a:t>）。与 </a:t>
            </a:r>
            <a:r>
              <a:rPr lang="en-US" altLang="zh-CN" dirty="0"/>
              <a:t>Bi-Encoder</a:t>
            </a:r>
            <a:r>
              <a:rPr lang="zh-CN" altLang="en-US" dirty="0"/>
              <a:t>不同</a:t>
            </a:r>
            <a:r>
              <a:rPr lang="en-US" altLang="zh-CN" dirty="0"/>
              <a:t>Cross-Encoder</a:t>
            </a:r>
            <a:r>
              <a:rPr lang="zh-CN" altLang="en-US" dirty="0"/>
              <a:t>不生成 </a:t>
            </a:r>
            <a:r>
              <a:rPr lang="en-US" altLang="zh-CN" dirty="0"/>
              <a:t>Embedding</a:t>
            </a:r>
            <a:r>
              <a:rPr lang="zh-CN" altLang="en-US" dirty="0"/>
              <a:t>。</a:t>
            </a:r>
            <a:endParaRPr lang="en-US" altLang="zh-CN" b="1" dirty="0"/>
          </a:p>
          <a:p>
            <a:r>
              <a:rPr lang="zh-CN" altLang="en-US" b="1" dirty="0"/>
              <a:t>重新排名：</a:t>
            </a:r>
            <a:r>
              <a:rPr lang="zh-CN" altLang="en-US" dirty="0"/>
              <a:t>允许通过 </a:t>
            </a:r>
            <a:r>
              <a:rPr lang="en-US" altLang="zh-CN" dirty="0"/>
              <a:t>softmax </a:t>
            </a:r>
            <a:r>
              <a:rPr lang="zh-CN" altLang="en-US" dirty="0"/>
              <a:t>为一对输入分配最大似然概率进行分类，获取结合关键字</a:t>
            </a:r>
            <a:r>
              <a:rPr lang="en-US" altLang="zh-CN" dirty="0"/>
              <a:t>+</a:t>
            </a:r>
            <a:r>
              <a:rPr lang="zh-CN" altLang="en-US" dirty="0"/>
              <a:t>矢量搜索的结果。</a:t>
            </a:r>
            <a:br>
              <a:rPr lang="zh-CN" altLang="en-US" dirty="0"/>
            </a:br>
            <a:endParaRPr kumimoji="1" lang="zh-CN" altLang="en-US" dirty="0"/>
          </a:p>
        </p:txBody>
      </p:sp>
      <p:pic>
        <p:nvPicPr>
          <p:cNvPr id="6" name="图片 5">
            <a:extLst>
              <a:ext uri="{FF2B5EF4-FFF2-40B4-BE49-F238E27FC236}">
                <a16:creationId xmlns:a16="http://schemas.microsoft.com/office/drawing/2014/main" id="{D4C11B43-3C26-7842-9514-C5C9F059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379" y="1761906"/>
            <a:ext cx="3903054" cy="3334188"/>
          </a:xfrm>
          <a:prstGeom prst="rect">
            <a:avLst/>
          </a:prstGeom>
        </p:spPr>
      </p:pic>
    </p:spTree>
    <p:extLst>
      <p:ext uri="{BB962C8B-B14F-4D97-AF65-F5344CB8AC3E}">
        <p14:creationId xmlns:p14="http://schemas.microsoft.com/office/powerpoint/2010/main" val="2760240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90683A0-9301-C546-B5EE-EB31E6AAAF35}"/>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0000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F14968-8C3A-7546-85FC-ECC6130771F7}"/>
              </a:ext>
            </a:extLst>
          </p:cNvPr>
          <p:cNvSpPr>
            <a:spLocks noGrp="1"/>
          </p:cNvSpPr>
          <p:nvPr>
            <p:ph type="title"/>
          </p:nvPr>
        </p:nvSpPr>
        <p:spPr/>
        <p:txBody>
          <a:bodyP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pic>
        <p:nvPicPr>
          <p:cNvPr id="10" name="图片 9">
            <a:extLst>
              <a:ext uri="{FF2B5EF4-FFF2-40B4-BE49-F238E27FC236}">
                <a16:creationId xmlns:a16="http://schemas.microsoft.com/office/drawing/2014/main" id="{E5B5A996-3989-8640-92A1-0890ADB37C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635" y="1332333"/>
            <a:ext cx="6663559" cy="5054277"/>
          </a:xfrm>
          <a:prstGeom prst="rect">
            <a:avLst/>
          </a:prstGeom>
        </p:spPr>
      </p:pic>
    </p:spTree>
    <p:extLst>
      <p:ext uri="{BB962C8B-B14F-4D97-AF65-F5344CB8AC3E}">
        <p14:creationId xmlns:p14="http://schemas.microsoft.com/office/powerpoint/2010/main" val="371229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03650F-0E85-874C-ABD8-9C46B911031F}"/>
              </a:ext>
            </a:extLst>
          </p:cNvPr>
          <p:cNvSpPr>
            <a:spLocks noGrp="1"/>
          </p:cNvSpPr>
          <p:nvPr>
            <p:ph type="title"/>
          </p:nvPr>
        </p:nvSpPr>
        <p:spPr/>
        <p:txBody>
          <a:bodyPr/>
          <a:lstStyle/>
          <a:p>
            <a:r>
              <a:rPr lang="en-US" altLang="zh-CN" dirty="0"/>
              <a:t>Question</a:t>
            </a:r>
            <a:r>
              <a:rPr lang="zh-CN" altLang="en-US" dirty="0"/>
              <a:t>？</a:t>
            </a:r>
          </a:p>
        </p:txBody>
      </p:sp>
      <p:sp>
        <p:nvSpPr>
          <p:cNvPr id="5" name="内容占位符 4">
            <a:extLst>
              <a:ext uri="{FF2B5EF4-FFF2-40B4-BE49-F238E27FC236}">
                <a16:creationId xmlns:a16="http://schemas.microsoft.com/office/drawing/2014/main" id="{C466E8B2-F67F-E144-91CE-5D6668966A59}"/>
              </a:ext>
            </a:extLst>
          </p:cNvPr>
          <p:cNvSpPr>
            <a:spLocks noGrp="1"/>
          </p:cNvSpPr>
          <p:nvPr>
            <p:ph sz="half" idx="1"/>
          </p:nvPr>
        </p:nvSpPr>
        <p:spPr/>
        <p:txBody>
          <a:bodyPr/>
          <a:lstStyle/>
          <a:p>
            <a:r>
              <a:rPr lang="zh-CN" altLang="en-US" dirty="0"/>
              <a:t>不是大模型让向量数据库火起来的嘛，为什么没有大模型相关的场景？</a:t>
            </a:r>
            <a:endParaRPr lang="en-US" altLang="zh-CN" dirty="0"/>
          </a:p>
          <a:p>
            <a:r>
              <a:rPr lang="zh-CN" altLang="en-US" dirty="0"/>
              <a:t>向量数据库的应用场景规模感觉比较有限，增量在哪里？</a:t>
            </a:r>
          </a:p>
        </p:txBody>
      </p:sp>
    </p:spTree>
    <p:extLst>
      <p:ext uri="{BB962C8B-B14F-4D97-AF65-F5344CB8AC3E}">
        <p14:creationId xmlns:p14="http://schemas.microsoft.com/office/powerpoint/2010/main" val="257742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3FFCEE-956B-3F43-96D9-1D3904584DD1}"/>
              </a:ext>
            </a:extLst>
          </p:cNvPr>
          <p:cNvSpPr>
            <a:spLocks noGrp="1"/>
          </p:cNvSpPr>
          <p:nvPr>
            <p:ph type="title"/>
          </p:nvPr>
        </p:nvSpPr>
        <p:spPr/>
        <p:txBody>
          <a:bodyPr/>
          <a:lstStyle/>
          <a:p>
            <a:r>
              <a:rPr kumimoji="1" lang="zh-CN" altLang="en-US" dirty="0"/>
              <a:t>重点之重点</a:t>
            </a:r>
          </a:p>
        </p:txBody>
      </p:sp>
      <p:sp>
        <p:nvSpPr>
          <p:cNvPr id="5" name="内容占位符 4">
            <a:extLst>
              <a:ext uri="{FF2B5EF4-FFF2-40B4-BE49-F238E27FC236}">
                <a16:creationId xmlns:a16="http://schemas.microsoft.com/office/drawing/2014/main" id="{585799CB-56FA-A242-9817-7EDA4910671D}"/>
              </a:ext>
            </a:extLst>
          </p:cNvPr>
          <p:cNvSpPr>
            <a:spLocks noGrp="1"/>
          </p:cNvSpPr>
          <p:nvPr>
            <p:ph sz="half" idx="1"/>
          </p:nvPr>
        </p:nvSpPr>
        <p:spPr/>
        <p:txBody>
          <a:bodyPr/>
          <a:lstStyle/>
          <a:p>
            <a:pPr>
              <a:lnSpc>
                <a:spcPct val="150000"/>
              </a:lnSpc>
              <a:buFont typeface="Arial" panose="020B0604020202020204" pitchFamily="34" charset="0"/>
              <a:buChar char="•"/>
            </a:pPr>
            <a:r>
              <a:rPr kumimoji="1" lang="zh-CN" altLang="en-US" dirty="0"/>
              <a:t>向量数据库本身并不支持语义近似，只支持位置 </a:t>
            </a:r>
            <a:r>
              <a:rPr kumimoji="1" lang="en-US" altLang="zh-CN" dirty="0"/>
              <a:t>Position</a:t>
            </a:r>
            <a:r>
              <a:rPr kumimoji="1" lang="zh-CN" altLang="en-US" dirty="0"/>
              <a:t> 近似。需要采用 </a:t>
            </a:r>
            <a:r>
              <a:rPr kumimoji="1" lang="en-US" altLang="zh-CN" dirty="0"/>
              <a:t>Embedding</a:t>
            </a:r>
            <a:r>
              <a:rPr kumimoji="1" lang="zh-CN" altLang="en-US" dirty="0"/>
              <a:t> 方式来使得位置接近于语义近似。</a:t>
            </a:r>
          </a:p>
        </p:txBody>
      </p:sp>
    </p:spTree>
    <p:extLst>
      <p:ext uri="{BB962C8B-B14F-4D97-AF65-F5344CB8AC3E}">
        <p14:creationId xmlns:p14="http://schemas.microsoft.com/office/powerpoint/2010/main" val="17365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63135E1-FCD0-2F4E-A233-B43BE412EF75}"/>
              </a:ext>
            </a:extLst>
          </p:cNvPr>
          <p:cNvPicPr>
            <a:picLocks noChangeAspect="1"/>
          </p:cNvPicPr>
          <p:nvPr/>
        </p:nvPicPr>
        <p:blipFill>
          <a:blip r:embed="rId2"/>
          <a:stretch>
            <a:fillRect/>
          </a:stretch>
        </p:blipFill>
        <p:spPr>
          <a:xfrm>
            <a:off x="1018381" y="635000"/>
            <a:ext cx="10160000" cy="5588000"/>
          </a:xfrm>
          <a:prstGeom prst="rect">
            <a:avLst/>
          </a:prstGeom>
        </p:spPr>
      </p:pic>
    </p:spTree>
    <p:extLst>
      <p:ext uri="{BB962C8B-B14F-4D97-AF65-F5344CB8AC3E}">
        <p14:creationId xmlns:p14="http://schemas.microsoft.com/office/powerpoint/2010/main" val="33045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a:xfrm>
            <a:off x="481757" y="1484784"/>
            <a:ext cx="11161240" cy="4896544"/>
          </a:xfrm>
        </p:spPr>
        <p:txBody>
          <a:bodyPr/>
          <a:lstStyle/>
          <a:p>
            <a:pPr marL="363538" indent="-363538" eaLnBrk="1" latinLnBrk="1" hangingPunct="1">
              <a:lnSpc>
                <a:spcPct val="100000"/>
              </a:lnSpc>
              <a:spcAft>
                <a:spcPts val="300"/>
              </a:spcAft>
            </a:pPr>
            <a:r>
              <a:rPr lang="en-US" altLang="zh-CN" dirty="0"/>
              <a:t>Maximizing the Potential of LLMs: Using Vector Databases (ruxu.dev)</a:t>
            </a:r>
          </a:p>
          <a:p>
            <a:pPr marL="363538" indent="-363538" eaLnBrk="1" latinLnBrk="1" hangingPunct="1">
              <a:lnSpc>
                <a:spcPct val="100000"/>
              </a:lnSpc>
              <a:spcAft>
                <a:spcPts val="300"/>
              </a:spcAft>
            </a:pPr>
            <a:r>
              <a:rPr lang="en-US" altLang="zh-CN" dirty="0" err="1"/>
              <a:t>Maglott</a:t>
            </a:r>
            <a:r>
              <a:rPr lang="en-US" altLang="zh-CN" dirty="0"/>
              <a:t> D</a:t>
            </a:r>
            <a:r>
              <a:rPr lang="zh-CN" altLang="en-US" dirty="0"/>
              <a:t>， </a:t>
            </a:r>
            <a:r>
              <a:rPr lang="en-US" altLang="zh-CN" dirty="0"/>
              <a:t>Ostell J</a:t>
            </a:r>
            <a:r>
              <a:rPr lang="zh-CN" altLang="en-US" dirty="0"/>
              <a:t>， </a:t>
            </a:r>
            <a:r>
              <a:rPr lang="en-US" altLang="zh-CN" dirty="0"/>
              <a:t>Pruitt KD</a:t>
            </a:r>
            <a:r>
              <a:rPr lang="zh-CN" altLang="en-US" dirty="0"/>
              <a:t>， </a:t>
            </a:r>
            <a:r>
              <a:rPr lang="en-US" altLang="zh-CN" dirty="0"/>
              <a:t>Tatusova T. Entrez Gene: gene-centered information at NCBI. Nucleic Acids Res. 2005 Jan 1;33 (Database issue):D54-8.</a:t>
            </a:r>
          </a:p>
          <a:p>
            <a:pPr marL="363538" indent="-363538" eaLnBrk="1" latinLnBrk="1" hangingPunct="1">
              <a:lnSpc>
                <a:spcPct val="100000"/>
              </a:lnSpc>
              <a:spcAft>
                <a:spcPts val="300"/>
              </a:spcAft>
            </a:pPr>
            <a:r>
              <a:rPr lang="en-US" altLang="zh-CN" dirty="0"/>
              <a:t>Wang Y</a:t>
            </a:r>
            <a:r>
              <a:rPr lang="zh-CN" altLang="en-US" dirty="0"/>
              <a:t>， </a:t>
            </a:r>
            <a:r>
              <a:rPr lang="en-US" altLang="zh-CN" dirty="0"/>
              <a:t>Xiao J</a:t>
            </a:r>
            <a:r>
              <a:rPr lang="zh-CN" altLang="en-US" dirty="0"/>
              <a:t>， </a:t>
            </a:r>
            <a:r>
              <a:rPr lang="en-US" altLang="zh-CN" dirty="0"/>
              <a:t>Suzek TO</a:t>
            </a:r>
            <a:r>
              <a:rPr lang="zh-CN" altLang="en-US" dirty="0"/>
              <a:t>， </a:t>
            </a:r>
            <a:r>
              <a:rPr lang="en-US" altLang="zh-CN" dirty="0"/>
              <a:t>Zhang J</a:t>
            </a:r>
            <a:r>
              <a:rPr lang="zh-CN" altLang="en-US" dirty="0"/>
              <a:t>， </a:t>
            </a:r>
            <a:r>
              <a:rPr lang="en-US" altLang="zh-CN" dirty="0"/>
              <a:t>Wang J</a:t>
            </a:r>
            <a:r>
              <a:rPr lang="zh-CN" altLang="en-US" dirty="0"/>
              <a:t>， </a:t>
            </a:r>
            <a:r>
              <a:rPr lang="en-US" altLang="zh-CN" dirty="0"/>
              <a:t>Zhou Z</a:t>
            </a:r>
            <a:r>
              <a:rPr lang="zh-CN" altLang="en-US" dirty="0"/>
              <a:t>， </a:t>
            </a:r>
            <a:r>
              <a:rPr lang="en-US" altLang="zh-CN" dirty="0"/>
              <a:t>Han L</a:t>
            </a:r>
            <a:r>
              <a:rPr lang="zh-CN" altLang="en-US" dirty="0"/>
              <a:t>， </a:t>
            </a:r>
            <a:r>
              <a:rPr lang="en-US" altLang="zh-CN" dirty="0"/>
              <a:t>Karapetyan K</a:t>
            </a:r>
            <a:r>
              <a:rPr lang="zh-CN" altLang="en-US" dirty="0"/>
              <a:t>， </a:t>
            </a:r>
            <a:r>
              <a:rPr lang="en-US" altLang="zh-CN" dirty="0"/>
              <a:t>Dracheva S</a:t>
            </a:r>
            <a:r>
              <a:rPr lang="zh-CN" altLang="en-US" dirty="0"/>
              <a:t>， </a:t>
            </a:r>
            <a:r>
              <a:rPr lang="en-US" altLang="zh-CN" dirty="0"/>
              <a:t>Shoemaker BA</a:t>
            </a:r>
            <a:r>
              <a:rPr lang="zh-CN" altLang="en-US" dirty="0"/>
              <a:t>， </a:t>
            </a:r>
            <a:r>
              <a:rPr lang="en-US" altLang="zh-CN" dirty="0"/>
              <a:t>Bolton E</a:t>
            </a:r>
            <a:r>
              <a:rPr lang="zh-CN" altLang="en-US" dirty="0"/>
              <a:t>， </a:t>
            </a:r>
            <a:r>
              <a:rPr lang="en-US" altLang="zh-CN" dirty="0"/>
              <a:t>Gindulyte A</a:t>
            </a:r>
            <a:r>
              <a:rPr lang="zh-CN" altLang="en-US" dirty="0"/>
              <a:t>， </a:t>
            </a:r>
            <a:r>
              <a:rPr lang="en-US" altLang="zh-CN" dirty="0"/>
              <a:t>Bryant SH. PubChem's BioAssay Database. Nucleic Acids Res. 2012 Jan;40 (Database issue):D400-12.</a:t>
            </a:r>
          </a:p>
          <a:p>
            <a:pPr marL="363538" indent="-363538" eaLnBrk="1" latinLnBrk="1" hangingPunct="1">
              <a:lnSpc>
                <a:spcPct val="100000"/>
              </a:lnSpc>
              <a:spcAft>
                <a:spcPts val="300"/>
              </a:spcAft>
            </a:pPr>
            <a:r>
              <a:rPr lang="en-US" altLang="zh-CN" dirty="0" err="1"/>
              <a:t>Torng</a:t>
            </a:r>
            <a:r>
              <a:rPr lang="en-US" altLang="zh-CN" dirty="0"/>
              <a:t> W</a:t>
            </a:r>
            <a:r>
              <a:rPr lang="zh-CN" altLang="en-US" dirty="0"/>
              <a:t>， </a:t>
            </a:r>
            <a:r>
              <a:rPr lang="en-US" altLang="zh-CN" dirty="0"/>
              <a:t>Altman RB. 3D deep convolutional neural networks for amino acid environment similarity analysis. BMC Bioinformatics. 2017 Mar 16;18 (1):302.</a:t>
            </a:r>
          </a:p>
          <a:p>
            <a:pPr marL="363538" indent="-363538" eaLnBrk="1" latinLnBrk="1" hangingPunct="1">
              <a:lnSpc>
                <a:spcPct val="100000"/>
              </a:lnSpc>
              <a:spcAft>
                <a:spcPts val="300"/>
              </a:spcAft>
            </a:pPr>
            <a:r>
              <a:rPr lang="en-US" altLang="zh-CN" dirty="0"/>
              <a:t>Zheng S</a:t>
            </a:r>
            <a:r>
              <a:rPr lang="zh-CN" altLang="en-US" dirty="0"/>
              <a:t>， </a:t>
            </a:r>
            <a:r>
              <a:rPr lang="en-US" altLang="zh-CN" dirty="0"/>
              <a:t>Shao W</a:t>
            </a:r>
            <a:r>
              <a:rPr lang="zh-CN" altLang="en-US" dirty="0"/>
              <a:t>， </a:t>
            </a:r>
            <a:r>
              <a:rPr lang="en-US" altLang="zh-CN" dirty="0"/>
              <a:t>Chen L. UniVec: a database of gene expression vectors for PCA based gene similarity search. BMC Genomics. 2017 Dec 6;18 (Suppl 10):918.</a:t>
            </a:r>
          </a:p>
          <a:p>
            <a:pPr marL="363538" indent="-363538" eaLnBrk="1" latinLnBrk="1" hangingPunct="1">
              <a:lnSpc>
                <a:spcPct val="100000"/>
              </a:lnSpc>
              <a:spcAft>
                <a:spcPts val="300"/>
              </a:spcAft>
            </a:pPr>
            <a:r>
              <a:rPr lang="en-US" altLang="zh-CN" dirty="0"/>
              <a:t>Manning CD</a:t>
            </a:r>
            <a:r>
              <a:rPr lang="zh-CN" altLang="en-US" dirty="0"/>
              <a:t>， </a:t>
            </a:r>
            <a:r>
              <a:rPr lang="en-US" altLang="zh-CN" dirty="0"/>
              <a:t>Raghavan P</a:t>
            </a:r>
            <a:r>
              <a:rPr lang="zh-CN" altLang="en-US" dirty="0"/>
              <a:t>， </a:t>
            </a:r>
            <a:r>
              <a:rPr lang="en-US" altLang="zh-CN" dirty="0"/>
              <a:t>Schütze H. Introduction to Information Retrieval. Cambridge: Cambridge University Press</a:t>
            </a:r>
            <a:r>
              <a:rPr lang="zh-CN" altLang="en-US" dirty="0"/>
              <a:t>， </a:t>
            </a:r>
            <a:r>
              <a:rPr lang="en-US" altLang="zh-CN" dirty="0"/>
              <a:t>2008.</a:t>
            </a:r>
          </a:p>
          <a:p>
            <a:pPr marL="363538" indent="-363538" eaLnBrk="1" latinLnBrk="1" hangingPunct="1">
              <a:lnSpc>
                <a:spcPct val="100000"/>
              </a:lnSpc>
              <a:spcAft>
                <a:spcPts val="300"/>
              </a:spcAft>
            </a:pPr>
            <a:r>
              <a:rPr lang="en-US" altLang="zh-CN" dirty="0" err="1"/>
              <a:t>Mikolov</a:t>
            </a:r>
            <a:r>
              <a:rPr lang="zh-CN" altLang="en-US" dirty="0"/>
              <a:t>， </a:t>
            </a:r>
            <a:r>
              <a:rPr lang="en-US" altLang="zh-CN" dirty="0"/>
              <a:t>Tomas</a:t>
            </a:r>
            <a:r>
              <a:rPr lang="zh-CN" altLang="en-US" dirty="0"/>
              <a:t>， </a:t>
            </a:r>
            <a:r>
              <a:rPr lang="en-US" altLang="zh-CN" dirty="0"/>
              <a:t>et al. "Efficient estimation of word representations in vector space." arXiv preprint arXiv:1301.3781 (2013).</a:t>
            </a:r>
          </a:p>
          <a:p>
            <a:pPr marL="363538" indent="-363538" eaLnBrk="1" latinLnBrk="1" hangingPunct="1">
              <a:lnSpc>
                <a:spcPct val="100000"/>
              </a:lnSpc>
              <a:spcAft>
                <a:spcPts val="300"/>
              </a:spcAft>
            </a:pPr>
            <a:r>
              <a:rPr lang="en-US" altLang="zh-CN" dirty="0" err="1"/>
              <a:t>Andoni</a:t>
            </a:r>
            <a:r>
              <a:rPr lang="zh-CN" altLang="en-US" dirty="0"/>
              <a:t>， </a:t>
            </a:r>
            <a:r>
              <a:rPr lang="en-US" altLang="zh-CN" dirty="0"/>
              <a:t>Alexandr</a:t>
            </a:r>
            <a:r>
              <a:rPr lang="zh-CN" altLang="en-US" dirty="0"/>
              <a:t>， </a:t>
            </a:r>
            <a:r>
              <a:rPr lang="en-US" altLang="zh-CN" dirty="0"/>
              <a:t>and Piotr Indyk. "Near-optimal hashing algorithms for approximate nearest neighbor in high dimensions." Communications of the ACM 51.1 (2008): 117-122.</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(2010): 117-128.</a:t>
            </a:r>
          </a:p>
          <a:p>
            <a:pPr marL="363538" indent="-363538" eaLnBrk="1" latinLnBrk="1" hangingPunct="1">
              <a:lnSpc>
                <a:spcPct val="100000"/>
              </a:lnSpc>
              <a:spcAft>
                <a:spcPts val="300"/>
              </a:spcAft>
            </a:pPr>
            <a:r>
              <a:rPr lang="en-US" altLang="zh-CN" dirty="0"/>
              <a:t>Ge</a:t>
            </a:r>
            <a:r>
              <a:rPr lang="zh-CN" altLang="en-US" dirty="0"/>
              <a:t>， </a:t>
            </a:r>
            <a:r>
              <a:rPr lang="en-US" altLang="zh-CN" dirty="0"/>
              <a:t>Tiezheng</a:t>
            </a:r>
            <a:r>
              <a:rPr lang="zh-CN" altLang="en-US" dirty="0"/>
              <a:t>， </a:t>
            </a:r>
            <a:r>
              <a:rPr lang="en-US" altLang="zh-CN" dirty="0"/>
              <a:t>et al. "Optimized product quantization." IEEE transactions on pattern analysis and machine intelligence 36.4 (2013): 744-755.</a:t>
            </a:r>
          </a:p>
          <a:p>
            <a:pPr marL="363538" indent="-363538" eaLnBrk="1" latinLnBrk="1" hangingPunct="1">
              <a:lnSpc>
                <a:spcPct val="100000"/>
              </a:lnSpc>
              <a:spcAft>
                <a:spcPts val="300"/>
              </a:spcAft>
            </a:pPr>
            <a:r>
              <a:rPr lang="en-US" altLang="zh-CN" dirty="0" err="1"/>
              <a:t>Babenko</a:t>
            </a:r>
            <a:r>
              <a:rPr lang="zh-CN" altLang="en-US" dirty="0"/>
              <a:t>， </a:t>
            </a:r>
            <a:r>
              <a:rPr lang="en-US" altLang="zh-CN" dirty="0"/>
              <a:t>Artem</a:t>
            </a:r>
            <a:r>
              <a:rPr lang="zh-CN" altLang="en-US" dirty="0"/>
              <a:t>， </a:t>
            </a:r>
            <a:r>
              <a:rPr lang="en-US" altLang="zh-CN" dirty="0"/>
              <a:t>and Victor Lempitsky. "The inverted multi-index." IEEE transactions on pattern analysis and machine intelligence 37.6 (2014): 1247-1260.</a:t>
            </a:r>
          </a:p>
          <a:p>
            <a:pPr marL="363538" indent="-363538" eaLnBrk="1" latinLnBrk="1" hangingPunct="1">
              <a:lnSpc>
                <a:spcPct val="100000"/>
              </a:lnSpc>
              <a:spcAft>
                <a:spcPts val="300"/>
              </a:spcAft>
            </a:pPr>
            <a:r>
              <a:rPr lang="en-US" altLang="zh-CN" dirty="0" err="1"/>
              <a:t>Datar</a:t>
            </a:r>
            <a:r>
              <a:rPr lang="en-US" altLang="zh-CN" dirty="0"/>
              <a:t> M</a:t>
            </a:r>
            <a:r>
              <a:rPr lang="zh-CN" altLang="en-US" dirty="0"/>
              <a:t>， </a:t>
            </a:r>
            <a:r>
              <a:rPr lang="en-US" altLang="zh-CN" dirty="0"/>
              <a:t>Immorlica N</a:t>
            </a:r>
            <a:r>
              <a:rPr lang="zh-CN" altLang="en-US" dirty="0"/>
              <a:t>， </a:t>
            </a:r>
            <a:r>
              <a:rPr lang="en-US" altLang="zh-CN" dirty="0"/>
              <a:t>Indyk P</a:t>
            </a:r>
            <a:r>
              <a:rPr lang="zh-CN" altLang="en-US" dirty="0"/>
              <a:t>， </a:t>
            </a:r>
            <a:r>
              <a:rPr lang="en-US" altLang="zh-CN" dirty="0"/>
              <a:t>Mirrokni VS. Locality-sensitive hashing scheme based on p-stable distributions. Proceedings of the twentieth annual symposium on Computational geometry. 2004 Jun 8:253-62.</a:t>
            </a:r>
          </a:p>
          <a:p>
            <a:pPr marL="363538" indent="-363538" eaLnBrk="1" latinLnBrk="1" hangingPunct="1">
              <a:lnSpc>
                <a:spcPct val="100000"/>
              </a:lnSpc>
              <a:spcAft>
                <a:spcPts val="300"/>
              </a:spcAft>
            </a:pPr>
            <a:r>
              <a:rPr lang="en-US" altLang="zh-CN" dirty="0"/>
              <a:t>Muja M</a:t>
            </a:r>
            <a:r>
              <a:rPr lang="zh-CN" altLang="en-US" dirty="0"/>
              <a:t>， </a:t>
            </a:r>
            <a:r>
              <a:rPr lang="en-US" altLang="zh-CN" dirty="0"/>
              <a:t>Lowe DG. Fast approximate nearest neighbors with automatic algorithm configuration. VISAPP (1). 2009 Feb 4:331-40.</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(2011): 117-128.</a:t>
            </a:r>
          </a:p>
          <a:p>
            <a:pPr marL="363538" indent="-363538" eaLnBrk="1" latinLnBrk="1" hangingPunct="1">
              <a:lnSpc>
                <a:spcPct val="100000"/>
              </a:lnSpc>
              <a:spcAft>
                <a:spcPts val="300"/>
              </a:spcAft>
            </a:pPr>
            <a:r>
              <a:rPr lang="en-US" altLang="zh-CN" dirty="0"/>
              <a:t>Chen</a:t>
            </a:r>
            <a:r>
              <a:rPr lang="zh-CN" altLang="en-US" dirty="0"/>
              <a:t>， </a:t>
            </a:r>
            <a:r>
              <a:rPr lang="en-US" altLang="zh-CN" dirty="0"/>
              <a:t>Zhenjie</a:t>
            </a:r>
            <a:r>
              <a:rPr lang="zh-CN" altLang="en-US" dirty="0"/>
              <a:t>， </a:t>
            </a:r>
            <a:r>
              <a:rPr lang="en-US" altLang="zh-CN" dirty="0"/>
              <a:t>and Jingqi Yan. "Fast KNN search for big data with set compression tree and best bin first." 2016 2nd International Conference on Cloud Computing and Internet of Things (CCIOT). IEEE</a:t>
            </a:r>
            <a:r>
              <a:rPr lang="zh-CN" altLang="en-US" dirty="0"/>
              <a:t>， </a:t>
            </a:r>
            <a:r>
              <a:rPr lang="en-US" altLang="zh-CN" dirty="0"/>
              <a:t>2016.</a:t>
            </a:r>
          </a:p>
          <a:p>
            <a:pPr marL="363538" indent="-363538" eaLnBrk="1" latinLnBrk="1" hangingPunct="1">
              <a:lnSpc>
                <a:spcPct val="100000"/>
              </a:lnSpc>
              <a:spcAft>
                <a:spcPts val="300"/>
              </a:spcAft>
            </a:pPr>
            <a:r>
              <a:rPr lang="en-US" altLang="zh-CN" dirty="0" err="1"/>
              <a:t>Dehmamy</a:t>
            </a:r>
            <a:r>
              <a:rPr lang="zh-CN" altLang="en-US" dirty="0"/>
              <a:t>， </a:t>
            </a:r>
            <a:r>
              <a:rPr lang="en-US" altLang="zh-CN" dirty="0"/>
              <a:t>Nima</a:t>
            </a:r>
            <a:r>
              <a:rPr lang="zh-CN" altLang="en-US" dirty="0"/>
              <a:t>， </a:t>
            </a:r>
            <a:r>
              <a:rPr lang="en-US" altLang="zh-CN" dirty="0"/>
              <a:t>Albert-László Barabási</a:t>
            </a:r>
            <a:r>
              <a:rPr lang="zh-CN" altLang="en-US" dirty="0"/>
              <a:t>， </a:t>
            </a:r>
            <a:r>
              <a:rPr lang="en-US" altLang="zh-CN" dirty="0"/>
              <a:t>and Rose Yu. "Understanding the representation power of graph neural networks in learning graph topology." Advances in Neural Information Processing Systems 32 (2019).</a:t>
            </a:r>
          </a:p>
          <a:p>
            <a:pPr marL="363538" indent="-363538" eaLnBrk="1" latinLnBrk="1" hangingPunct="1">
              <a:lnSpc>
                <a:spcPct val="100000"/>
              </a:lnSpc>
              <a:spcAft>
                <a:spcPts val="300"/>
              </a:spcAft>
            </a:pPr>
            <a:r>
              <a:rPr lang="en-US" altLang="zh-CN" dirty="0" err="1"/>
              <a:t>Babenko</a:t>
            </a:r>
            <a:r>
              <a:rPr lang="en-US" altLang="zh-CN" dirty="0"/>
              <a:t> A</a:t>
            </a:r>
            <a:r>
              <a:rPr lang="zh-CN" altLang="en-US" dirty="0"/>
              <a:t>， </a:t>
            </a:r>
            <a:r>
              <a:rPr lang="en-US" altLang="zh-CN" dirty="0" err="1"/>
              <a:t>Lempitsky</a:t>
            </a:r>
            <a:r>
              <a:rPr lang="en-US" altLang="zh-CN" dirty="0"/>
              <a:t> V. The inverted multi-index. IEEE transactions on pattern analysis and machine intelligence. 2014 Jun 7;37 (6):1247-60.</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1.</a:t>
            </a:r>
            <a:r>
              <a:rPr lang="zh-CN" altLang="en-US" dirty="0"/>
              <a:t> 传统数据库</a:t>
            </a:r>
          </a:p>
        </p:txBody>
      </p:sp>
    </p:spTree>
    <p:extLst>
      <p:ext uri="{BB962C8B-B14F-4D97-AF65-F5344CB8AC3E}">
        <p14:creationId xmlns:p14="http://schemas.microsoft.com/office/powerpoint/2010/main" val="377683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E525EEE-C73D-A54A-AB46-B8D6F3098E26}"/>
              </a:ext>
            </a:extLst>
          </p:cNvPr>
          <p:cNvSpPr>
            <a:spLocks noGrp="1"/>
          </p:cNvSpPr>
          <p:nvPr>
            <p:ph type="title"/>
          </p:nvPr>
        </p:nvSpPr>
        <p:spPr/>
        <p:txBody>
          <a:bodyPr/>
          <a:lstStyle/>
          <a:p>
            <a:r>
              <a:rPr lang="zh-CN" altLang="en-US" dirty="0"/>
              <a:t>向量高维表示</a:t>
            </a:r>
          </a:p>
        </p:txBody>
      </p:sp>
      <p:sp>
        <p:nvSpPr>
          <p:cNvPr id="5" name="内容占位符 4">
            <a:extLst>
              <a:ext uri="{FF2B5EF4-FFF2-40B4-BE49-F238E27FC236}">
                <a16:creationId xmlns:a16="http://schemas.microsoft.com/office/drawing/2014/main" id="{444B510F-E783-6E41-BB08-C2767157DDDA}"/>
              </a:ext>
            </a:extLst>
          </p:cNvPr>
          <p:cNvSpPr>
            <a:spLocks noGrp="1"/>
          </p:cNvSpPr>
          <p:nvPr>
            <p:ph sz="half" idx="1"/>
          </p:nvPr>
        </p:nvSpPr>
        <p:spPr/>
        <p:txBody>
          <a:bodyPr/>
          <a:lstStyle/>
          <a:p>
            <a:r>
              <a:rPr lang="en-US" altLang="zh-CN" dirty="0"/>
              <a:t>Vector</a:t>
            </a:r>
            <a:r>
              <a:rPr lang="zh-CN" altLang="en-US" dirty="0"/>
              <a:t> </a:t>
            </a:r>
            <a:r>
              <a:rPr lang="en-US" altLang="zh-CN" dirty="0"/>
              <a:t>Embedding</a:t>
            </a:r>
            <a:r>
              <a:rPr lang="zh-CN" altLang="en-US" dirty="0"/>
              <a:t> 将 </a:t>
            </a:r>
            <a:r>
              <a:rPr lang="en-US" altLang="zh-CN" dirty="0"/>
              <a:t>dog</a:t>
            </a:r>
            <a:r>
              <a:rPr lang="zh-CN" altLang="en-US" dirty="0"/>
              <a:t> 和 </a:t>
            </a:r>
            <a:r>
              <a:rPr lang="en-US" altLang="zh-CN" dirty="0"/>
              <a:t>cat</a:t>
            </a:r>
            <a:r>
              <a:rPr lang="zh-CN" altLang="en-US" dirty="0"/>
              <a:t> 表示为两个不同向量 </a:t>
            </a:r>
            <a:r>
              <a:rPr lang="en-US" altLang="zh-CN" dirty="0"/>
              <a:t>[0100…000]</a:t>
            </a:r>
            <a:r>
              <a:rPr lang="zh-CN" altLang="en-US" dirty="0"/>
              <a:t> 和 </a:t>
            </a:r>
            <a:r>
              <a:rPr lang="en-US" altLang="zh-CN" dirty="0"/>
              <a:t>[0000…0100]</a:t>
            </a:r>
          </a:p>
          <a:p>
            <a:r>
              <a:rPr lang="zh-CN" altLang="en-US" dirty="0"/>
              <a:t>两个向量包含了 </a:t>
            </a:r>
            <a:r>
              <a:rPr lang="en-US" altLang="zh-CN" dirty="0"/>
              <a:t>dog</a:t>
            </a:r>
            <a:r>
              <a:rPr lang="zh-CN" altLang="en-US" dirty="0"/>
              <a:t> 和 </a:t>
            </a:r>
            <a:r>
              <a:rPr lang="en-US" altLang="zh-CN" dirty="0"/>
              <a:t>cat</a:t>
            </a:r>
            <a:r>
              <a:rPr lang="zh-CN" altLang="en-US" dirty="0"/>
              <a:t> 特征，通过计算两个向量距离来判断其相似度</a:t>
            </a:r>
            <a:endParaRPr lang="en-US" altLang="zh-CN" dirty="0"/>
          </a:p>
          <a:p>
            <a:r>
              <a:rPr lang="zh-CN" altLang="en-US" dirty="0"/>
              <a:t>也可以将两个向量存入数据库，便于后续语义搜索</a:t>
            </a:r>
            <a:endParaRPr kumimoji="1" lang="zh-CN" altLang="en-US" dirty="0"/>
          </a:p>
        </p:txBody>
      </p:sp>
      <p:pic>
        <p:nvPicPr>
          <p:cNvPr id="10" name="图片 9">
            <a:extLst>
              <a:ext uri="{FF2B5EF4-FFF2-40B4-BE49-F238E27FC236}">
                <a16:creationId xmlns:a16="http://schemas.microsoft.com/office/drawing/2014/main" id="{87467D0F-BE76-6A4B-A3DD-A8790FB82CAC}"/>
              </a:ext>
            </a:extLst>
          </p:cNvPr>
          <p:cNvPicPr>
            <a:picLocks noChangeAspect="1"/>
          </p:cNvPicPr>
          <p:nvPr/>
        </p:nvPicPr>
        <p:blipFill rotWithShape="1">
          <a:blip r:embed="rId2">
            <a:extLst>
              <a:ext uri="{28A0092B-C50C-407E-A947-70E740481C1C}">
                <a14:useLocalDpi xmlns:a14="http://schemas.microsoft.com/office/drawing/2010/main" val="0"/>
              </a:ext>
            </a:extLst>
          </a:blip>
          <a:srcRect b="21277"/>
          <a:stretch/>
        </p:blipFill>
        <p:spPr>
          <a:xfrm>
            <a:off x="609655" y="3283662"/>
            <a:ext cx="10878067" cy="3015924"/>
          </a:xfrm>
          <a:prstGeom prst="rect">
            <a:avLst/>
          </a:prstGeom>
        </p:spPr>
      </p:pic>
    </p:spTree>
    <p:extLst>
      <p:ext uri="{BB962C8B-B14F-4D97-AF65-F5344CB8AC3E}">
        <p14:creationId xmlns:p14="http://schemas.microsoft.com/office/powerpoint/2010/main" val="316770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0975-BDCA-A543-A01A-C6C10AEA1FF7}"/>
              </a:ext>
            </a:extLst>
          </p:cNvPr>
          <p:cNvSpPr>
            <a:spLocks noGrp="1"/>
          </p:cNvSpPr>
          <p:nvPr>
            <p:ph type="title"/>
          </p:nvPr>
        </p:nvSpPr>
        <p:spPr/>
        <p:txBody>
          <a:bodyPr/>
          <a:lstStyle/>
          <a:p>
            <a:r>
              <a:rPr lang="zh-CN" altLang="en-US" dirty="0"/>
              <a:t>与传统数据库区别</a:t>
            </a:r>
            <a:endParaRPr kumimoji="1" lang="zh-CN" altLang="en-US" dirty="0"/>
          </a:p>
        </p:txBody>
      </p:sp>
      <p:sp>
        <p:nvSpPr>
          <p:cNvPr id="3" name="内容占位符 2">
            <a:extLst>
              <a:ext uri="{FF2B5EF4-FFF2-40B4-BE49-F238E27FC236}">
                <a16:creationId xmlns:a16="http://schemas.microsoft.com/office/drawing/2014/main" id="{6A255856-666E-4446-98C0-D444C0E3E0BD}"/>
              </a:ext>
            </a:extLst>
          </p:cNvPr>
          <p:cNvSpPr>
            <a:spLocks noGrp="1"/>
          </p:cNvSpPr>
          <p:nvPr>
            <p:ph sz="half" idx="1"/>
          </p:nvPr>
        </p:nvSpPr>
        <p:spPr/>
        <p:txBody>
          <a:bodyPr/>
          <a:lstStyle/>
          <a:p>
            <a:r>
              <a:rPr lang="zh-CN" altLang="en-US" b="1" dirty="0"/>
              <a:t>传统数据库</a:t>
            </a:r>
            <a:r>
              <a:rPr lang="zh-CN" altLang="en-US" dirty="0"/>
              <a:t>：</a:t>
            </a:r>
            <a:r>
              <a:rPr lang="en-US" altLang="zh-CN" dirty="0"/>
              <a:t>1</a:t>
            </a:r>
            <a:r>
              <a:rPr lang="zh-CN" altLang="en-US" dirty="0"/>
              <a:t>）关系型数据库；</a:t>
            </a:r>
            <a:r>
              <a:rPr lang="en-US" altLang="zh-CN" dirty="0"/>
              <a:t>2</a:t>
            </a:r>
            <a:r>
              <a:rPr lang="zh-CN" altLang="en-US" dirty="0"/>
              <a:t>） 非关系型数据库；</a:t>
            </a:r>
            <a:r>
              <a:rPr lang="en-US" altLang="zh-CN" dirty="0"/>
              <a:t>3</a:t>
            </a:r>
            <a:r>
              <a:rPr lang="zh-CN" altLang="en-US" dirty="0"/>
              <a:t>）分析型数据库。</a:t>
            </a:r>
            <a:endParaRPr lang="en-US" altLang="zh-CN" dirty="0"/>
          </a:p>
          <a:p>
            <a:r>
              <a:rPr lang="zh-CN" altLang="en-US" b="1" dirty="0"/>
              <a:t>搜索方式</a:t>
            </a:r>
            <a:r>
              <a:rPr lang="zh-CN" altLang="en-US" dirty="0"/>
              <a:t>：索引（</a:t>
            </a:r>
            <a:r>
              <a:rPr lang="en-US" altLang="zh-CN" dirty="0"/>
              <a:t>B-Tree</a:t>
            </a:r>
            <a:r>
              <a:rPr lang="zh-CN" altLang="en-US" dirty="0"/>
              <a:t>、倒排等） </a:t>
            </a:r>
            <a:r>
              <a:rPr lang="en-US" altLang="zh-CN" dirty="0"/>
              <a:t>+</a:t>
            </a:r>
            <a:r>
              <a:rPr lang="zh-CN" altLang="en-US" dirty="0"/>
              <a:t> 排序算法（</a:t>
            </a:r>
            <a:r>
              <a:rPr lang="en-US" altLang="zh-CN" dirty="0"/>
              <a:t>BM25</a:t>
            </a:r>
            <a:r>
              <a:rPr lang="zh-CN" altLang="en-US" dirty="0"/>
              <a:t>、</a:t>
            </a:r>
            <a:r>
              <a:rPr lang="en-US" altLang="zh-CN" dirty="0"/>
              <a:t>TF-IDF</a:t>
            </a:r>
            <a:r>
              <a:rPr lang="zh-CN" altLang="en-US" dirty="0"/>
              <a:t>）实现。</a:t>
            </a:r>
            <a:endParaRPr lang="en-US" altLang="zh-CN" dirty="0"/>
          </a:p>
          <a:p>
            <a:r>
              <a:rPr lang="zh-CN" altLang="en-US" b="1" dirty="0"/>
              <a:t>搜索本质</a:t>
            </a:r>
            <a:r>
              <a:rPr lang="zh-CN" altLang="en-US" dirty="0"/>
              <a:t>：基于文本的精确匹配，</a:t>
            </a:r>
            <a:r>
              <a:rPr lang="en-US" altLang="zh-CN" dirty="0"/>
              <a:t> SQL</a:t>
            </a:r>
            <a:r>
              <a:rPr lang="zh-CN" altLang="en-US" dirty="0"/>
              <a:t> 语言进行精确匹配与查找，输出符合查询条件数据</a:t>
            </a:r>
            <a:endParaRPr lang="en-US" altLang="zh-CN" dirty="0"/>
          </a:p>
          <a:p>
            <a:r>
              <a:rPr lang="zh-CN" altLang="en-US" b="1" dirty="0"/>
              <a:t>适合场景</a:t>
            </a:r>
            <a:r>
              <a:rPr lang="zh-CN" altLang="en-US" dirty="0"/>
              <a:t>：关键字搜索功能较优，对于语义搜索功能较差。</a:t>
            </a:r>
            <a:endParaRPr lang="en-US" altLang="zh-CN" dirty="0"/>
          </a:p>
        </p:txBody>
      </p:sp>
    </p:spTree>
    <p:extLst>
      <p:ext uri="{BB962C8B-B14F-4D97-AF65-F5344CB8AC3E}">
        <p14:creationId xmlns:p14="http://schemas.microsoft.com/office/powerpoint/2010/main" val="2004812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0975-BDCA-A543-A01A-C6C10AEA1FF7}"/>
              </a:ext>
            </a:extLst>
          </p:cNvPr>
          <p:cNvSpPr>
            <a:spLocks noGrp="1"/>
          </p:cNvSpPr>
          <p:nvPr>
            <p:ph type="title"/>
          </p:nvPr>
        </p:nvSpPr>
        <p:spPr/>
        <p:txBody>
          <a:bodyPr/>
          <a:lstStyle/>
          <a:p>
            <a:r>
              <a:rPr lang="zh-CN" altLang="en-US" dirty="0"/>
              <a:t>与传统数据库区别</a:t>
            </a:r>
            <a:endParaRPr kumimoji="1" lang="zh-CN" altLang="en-US" dirty="0"/>
          </a:p>
        </p:txBody>
      </p:sp>
      <p:sp>
        <p:nvSpPr>
          <p:cNvPr id="3" name="内容占位符 2">
            <a:extLst>
              <a:ext uri="{FF2B5EF4-FFF2-40B4-BE49-F238E27FC236}">
                <a16:creationId xmlns:a16="http://schemas.microsoft.com/office/drawing/2014/main" id="{6A255856-666E-4446-98C0-D444C0E3E0BD}"/>
              </a:ext>
            </a:extLst>
          </p:cNvPr>
          <p:cNvSpPr>
            <a:spLocks noGrp="1"/>
          </p:cNvSpPr>
          <p:nvPr>
            <p:ph sz="half" idx="1"/>
          </p:nvPr>
        </p:nvSpPr>
        <p:spPr/>
        <p:txBody>
          <a:bodyPr/>
          <a:lstStyle/>
          <a:p>
            <a:r>
              <a:rPr lang="en-US" altLang="zh-CN" b="1" dirty="0"/>
              <a:t>e.g.</a:t>
            </a:r>
            <a:r>
              <a:rPr lang="zh-CN" altLang="en-US" b="1" dirty="0"/>
              <a:t>：</a:t>
            </a:r>
            <a:r>
              <a:rPr lang="zh-CN" altLang="en-US" dirty="0"/>
              <a:t>搜索“猫咪”，得到“猫咪”关键字结果，而无法得到“银渐层”“布偶”</a:t>
            </a:r>
            <a:endParaRPr lang="en-US" altLang="zh-CN" dirty="0"/>
          </a:p>
          <a:p>
            <a:r>
              <a:rPr lang="zh-CN" altLang="en-US" b="1" dirty="0"/>
              <a:t>问题：</a:t>
            </a:r>
            <a:r>
              <a:rPr lang="zh-CN" altLang="en-US" dirty="0"/>
              <a:t>传统数据库无法识别语义关系，需要打上标签进行关联，才能实现语义搜索</a:t>
            </a:r>
          </a:p>
        </p:txBody>
      </p:sp>
      <p:pic>
        <p:nvPicPr>
          <p:cNvPr id="4" name="图片 3">
            <a:extLst>
              <a:ext uri="{FF2B5EF4-FFF2-40B4-BE49-F238E27FC236}">
                <a16:creationId xmlns:a16="http://schemas.microsoft.com/office/drawing/2014/main" id="{A2F6573A-826B-EE4D-A465-889F8B840564}"/>
              </a:ext>
            </a:extLst>
          </p:cNvPr>
          <p:cNvPicPr>
            <a:picLocks noChangeAspect="1"/>
          </p:cNvPicPr>
          <p:nvPr/>
        </p:nvPicPr>
        <p:blipFill>
          <a:blip r:embed="rId2"/>
          <a:stretch>
            <a:fillRect/>
          </a:stretch>
        </p:blipFill>
        <p:spPr>
          <a:xfrm>
            <a:off x="609655" y="3077362"/>
            <a:ext cx="11052696" cy="822580"/>
          </a:xfrm>
          <a:prstGeom prst="rect">
            <a:avLst/>
          </a:prstGeom>
        </p:spPr>
      </p:pic>
      <p:pic>
        <p:nvPicPr>
          <p:cNvPr id="5" name="图片 4">
            <a:extLst>
              <a:ext uri="{FF2B5EF4-FFF2-40B4-BE49-F238E27FC236}">
                <a16:creationId xmlns:a16="http://schemas.microsoft.com/office/drawing/2014/main" id="{D3474078-2C6D-6442-8B6F-721C371C6783}"/>
              </a:ext>
            </a:extLst>
          </p:cNvPr>
          <p:cNvPicPr>
            <a:picLocks noChangeAspect="1"/>
          </p:cNvPicPr>
          <p:nvPr/>
        </p:nvPicPr>
        <p:blipFill>
          <a:blip r:embed="rId3"/>
          <a:stretch>
            <a:fillRect/>
          </a:stretch>
        </p:blipFill>
        <p:spPr>
          <a:xfrm>
            <a:off x="623635" y="4649461"/>
            <a:ext cx="11052696" cy="848369"/>
          </a:xfrm>
          <a:prstGeom prst="rect">
            <a:avLst/>
          </a:prstGeom>
        </p:spPr>
      </p:pic>
    </p:spTree>
    <p:extLst>
      <p:ext uri="{BB962C8B-B14F-4D97-AF65-F5344CB8AC3E}">
        <p14:creationId xmlns:p14="http://schemas.microsoft.com/office/powerpoint/2010/main" val="3699191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6F16E3-D997-834B-9AC4-87D1B6600B85}"/>
              </a:ext>
            </a:extLst>
          </p:cNvPr>
          <p:cNvSpPr>
            <a:spLocks noGrp="1"/>
          </p:cNvSpPr>
          <p:nvPr>
            <p:ph type="title"/>
          </p:nvPr>
        </p:nvSpPr>
        <p:spPr/>
        <p:txBody>
          <a:bodyPr/>
          <a:lstStyle/>
          <a:p>
            <a:r>
              <a:rPr lang="zh-CN" altLang="en-US" dirty="0"/>
              <a:t>差异 </a:t>
            </a:r>
            <a:r>
              <a:rPr lang="en-US" altLang="zh-CN" dirty="0"/>
              <a:t>1</a:t>
            </a:r>
            <a:r>
              <a:rPr lang="zh-CN" altLang="en-US" dirty="0"/>
              <a:t>：检索方式不同</a:t>
            </a:r>
          </a:p>
        </p:txBody>
      </p:sp>
      <p:sp>
        <p:nvSpPr>
          <p:cNvPr id="3" name="内容占位符 2">
            <a:extLst>
              <a:ext uri="{FF2B5EF4-FFF2-40B4-BE49-F238E27FC236}">
                <a16:creationId xmlns:a16="http://schemas.microsoft.com/office/drawing/2014/main" id="{3AC0130A-21AB-BE46-BB15-F156E22B7BF2}"/>
              </a:ext>
            </a:extLst>
          </p:cNvPr>
          <p:cNvSpPr>
            <a:spLocks noGrp="1"/>
          </p:cNvSpPr>
          <p:nvPr>
            <p:ph sz="half" idx="1"/>
          </p:nvPr>
        </p:nvSpPr>
        <p:spPr/>
        <p:txBody>
          <a:bodyPr/>
          <a:lstStyle/>
          <a:p>
            <a:r>
              <a:rPr lang="zh-CN" altLang="en-US" b="1" dirty="0"/>
              <a:t>传统数据库：</a:t>
            </a:r>
            <a:r>
              <a:rPr lang="zh-CN" altLang="en-US" dirty="0"/>
              <a:t>归结为点查和范围查（精确查找），查询得到结果为符合条件</a:t>
            </a:r>
            <a:r>
              <a:rPr lang="en-US" altLang="zh-CN" dirty="0"/>
              <a:t>/</a:t>
            </a:r>
            <a:r>
              <a:rPr lang="zh-CN" altLang="en-US" dirty="0"/>
              <a:t>不符合条件</a:t>
            </a:r>
            <a:endParaRPr lang="en-US" altLang="zh-CN" dirty="0"/>
          </a:p>
          <a:p>
            <a:r>
              <a:rPr lang="zh-CN" altLang="en-US" b="1" dirty="0"/>
              <a:t>向量数据库：</a:t>
            </a:r>
            <a:r>
              <a:rPr lang="zh-CN" altLang="en-US" dirty="0"/>
              <a:t>针对向量近似查找，查询得到结果是与输入条件相似 </a:t>
            </a:r>
            <a:r>
              <a:rPr lang="en-US" altLang="zh-CN" dirty="0"/>
              <a:t>TOP-K</a:t>
            </a:r>
            <a:r>
              <a:rPr lang="zh-CN" altLang="en-US" dirty="0"/>
              <a:t> 向量</a:t>
            </a:r>
            <a:endParaRPr kumimoji="1" lang="zh-CN" altLang="en-US" dirty="0"/>
          </a:p>
        </p:txBody>
      </p:sp>
      <p:pic>
        <p:nvPicPr>
          <p:cNvPr id="5" name="图片 4">
            <a:extLst>
              <a:ext uri="{FF2B5EF4-FFF2-40B4-BE49-F238E27FC236}">
                <a16:creationId xmlns:a16="http://schemas.microsoft.com/office/drawing/2014/main" id="{C53E53F0-0566-4448-A1EA-620A44076534}"/>
              </a:ext>
            </a:extLst>
          </p:cNvPr>
          <p:cNvPicPr>
            <a:picLocks noChangeAspect="1"/>
          </p:cNvPicPr>
          <p:nvPr/>
        </p:nvPicPr>
        <p:blipFill rotWithShape="1">
          <a:blip r:embed="rId2"/>
          <a:srcRect t="1326"/>
          <a:stretch/>
        </p:blipFill>
        <p:spPr>
          <a:xfrm>
            <a:off x="1408139" y="3026979"/>
            <a:ext cx="9380483" cy="3272607"/>
          </a:xfrm>
          <a:prstGeom prst="rect">
            <a:avLst/>
          </a:prstGeom>
        </p:spPr>
      </p:pic>
    </p:spTree>
    <p:extLst>
      <p:ext uri="{BB962C8B-B14F-4D97-AF65-F5344CB8AC3E}">
        <p14:creationId xmlns:p14="http://schemas.microsoft.com/office/powerpoint/2010/main" val="27916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34612</TotalTime>
  <Words>2891</Words>
  <Application>Microsoft Macintosh PowerPoint</Application>
  <PresentationFormat>自定义</PresentationFormat>
  <Paragraphs>224</Paragraphs>
  <Slides>44</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44</vt:i4>
      </vt:variant>
    </vt:vector>
  </HeadingPairs>
  <TitlesOfParts>
    <vt:vector size="60"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数据处理之向量数据库</vt:lpstr>
      <vt:lpstr>大模型系列 – 数据处理之向量数据库</vt:lpstr>
      <vt:lpstr>PowerPoint 演示文稿</vt:lpstr>
      <vt:lpstr>向量高维表示</vt:lpstr>
      <vt:lpstr>与传统数据库区别</vt:lpstr>
      <vt:lpstr>与传统数据库区别</vt:lpstr>
      <vt:lpstr>差异 1：检索方式不同</vt:lpstr>
      <vt:lpstr>差异 2：查询方式不同</vt:lpstr>
      <vt:lpstr>DEMO</vt:lpstr>
      <vt:lpstr>PowerPoint 演示文稿</vt:lpstr>
      <vt:lpstr>向量存储需要新的数据库</vt:lpstr>
      <vt:lpstr>Vector DB：出现</vt:lpstr>
      <vt:lpstr>Vector DB：定义</vt:lpstr>
      <vt:lpstr>Vector DB：发展历程</vt:lpstr>
      <vt:lpstr>Vector DB：发展历程</vt:lpstr>
      <vt:lpstr>Vector DB：发展历程</vt:lpstr>
      <vt:lpstr>Vector DB：存储向量类型</vt:lpstr>
      <vt:lpstr>Vector DB：解决的问题</vt:lpstr>
      <vt:lpstr>作用 I：相似性搜索</vt:lpstr>
      <vt:lpstr>作用 II：提升性能</vt:lpstr>
      <vt:lpstr>常用评价标准</vt:lpstr>
      <vt:lpstr>Vector DB：功能与特点</vt:lpstr>
      <vt:lpstr>向Vector DB：管理挑战</vt:lpstr>
      <vt:lpstr>PowerPoint 演示文稿</vt:lpstr>
      <vt:lpstr>相似度是如何计算</vt:lpstr>
      <vt:lpstr>相似性搜索是什么</vt:lpstr>
      <vt:lpstr>Question</vt:lpstr>
      <vt:lpstr>如何进行索引</vt:lpstr>
      <vt:lpstr>整体回顾</vt:lpstr>
      <vt:lpstr>整体回顾</vt:lpstr>
      <vt:lpstr>PowerPoint 演示文稿</vt:lpstr>
      <vt:lpstr> DB-Engines Ranking of Vector DBMS</vt:lpstr>
      <vt:lpstr>混合搜索系统</vt:lpstr>
      <vt:lpstr>混合搜索系统</vt:lpstr>
      <vt:lpstr>检索基本方式</vt:lpstr>
      <vt:lpstr>混合搜索系统与交叉编码器</vt:lpstr>
      <vt:lpstr>PowerPoint 演示文稿</vt:lpstr>
      <vt:lpstr>Question？</vt:lpstr>
      <vt:lpstr>重点之重点</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10163</cp:revision>
  <cp:lastPrinted>2023-09-08T09:14:01Z</cp:lastPrinted>
  <dcterms:created xsi:type="dcterms:W3CDTF">2020-08-28T08:44:19Z</dcterms:created>
  <dcterms:modified xsi:type="dcterms:W3CDTF">2024-02-11T12:11:07Z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